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57"/>
  </p:notesMasterIdLst>
  <p:sldIdLst>
    <p:sldId id="256" r:id="rId5"/>
    <p:sldId id="315" r:id="rId6"/>
    <p:sldId id="323" r:id="rId7"/>
    <p:sldId id="316" r:id="rId8"/>
    <p:sldId id="328" r:id="rId9"/>
    <p:sldId id="333" r:id="rId10"/>
    <p:sldId id="329" r:id="rId11"/>
    <p:sldId id="332" r:id="rId12"/>
    <p:sldId id="375" r:id="rId13"/>
    <p:sldId id="376" r:id="rId14"/>
    <p:sldId id="331" r:id="rId15"/>
    <p:sldId id="334" r:id="rId16"/>
    <p:sldId id="337" r:id="rId17"/>
    <p:sldId id="379" r:id="rId18"/>
    <p:sldId id="324" r:id="rId19"/>
    <p:sldId id="351" r:id="rId20"/>
    <p:sldId id="338" r:id="rId21"/>
    <p:sldId id="339" r:id="rId22"/>
    <p:sldId id="340" r:id="rId23"/>
    <p:sldId id="341" r:id="rId24"/>
    <p:sldId id="342" r:id="rId25"/>
    <p:sldId id="343" r:id="rId26"/>
    <p:sldId id="344" r:id="rId27"/>
    <p:sldId id="345" r:id="rId28"/>
    <p:sldId id="377" r:id="rId29"/>
    <p:sldId id="346" r:id="rId30"/>
    <p:sldId id="347" r:id="rId31"/>
    <p:sldId id="348" r:id="rId32"/>
    <p:sldId id="349" r:id="rId33"/>
    <p:sldId id="350" r:id="rId34"/>
    <p:sldId id="325" r:id="rId35"/>
    <p:sldId id="357" r:id="rId36"/>
    <p:sldId id="327" r:id="rId37"/>
    <p:sldId id="355" r:id="rId38"/>
    <p:sldId id="356" r:id="rId39"/>
    <p:sldId id="358" r:id="rId40"/>
    <p:sldId id="378" r:id="rId41"/>
    <p:sldId id="373" r:id="rId42"/>
    <p:sldId id="359" r:id="rId43"/>
    <p:sldId id="360" r:id="rId44"/>
    <p:sldId id="361" r:id="rId45"/>
    <p:sldId id="362" r:id="rId46"/>
    <p:sldId id="363" r:id="rId47"/>
    <p:sldId id="365" r:id="rId48"/>
    <p:sldId id="364" r:id="rId49"/>
    <p:sldId id="366" r:id="rId50"/>
    <p:sldId id="368" r:id="rId51"/>
    <p:sldId id="369" r:id="rId52"/>
    <p:sldId id="370" r:id="rId53"/>
    <p:sldId id="352" r:id="rId54"/>
    <p:sldId id="371" r:id="rId55"/>
    <p:sldId id="372" r:id="rId56"/>
  </p:sldIdLst>
  <p:sldSz cx="12192000" cy="6858000"/>
  <p:notesSz cx="6858000" cy="9144000"/>
  <p:embeddedFontLst>
    <p:embeddedFont>
      <p:font typeface="Andale Mono" panose="020B0509000000000004" pitchFamily="49" charset="0"/>
      <p:regular r:id="rId58"/>
    </p:embeddedFont>
    <p:embeddedFont>
      <p:font typeface="Integral CF Bold" pitchFamily="2" charset="77"/>
      <p:bold r:id="rId59"/>
    </p:embeddedFont>
    <p:embeddedFont>
      <p:font typeface="Source Sans Pro" panose="020B0503030403020204" pitchFamily="34" charset="0"/>
      <p:regular r:id="rId60"/>
      <p:bold r:id="rId61"/>
      <p:italic r:id="rId62"/>
      <p:boldItalic r:id="rId6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IELIN Lucia" initials="ML" lastIdx="2" clrIdx="0">
    <p:extLst>
      <p:ext uri="{19B8F6BF-5375-455C-9EA6-DF929625EA0E}">
        <p15:presenceInfo xmlns:p15="http://schemas.microsoft.com/office/powerpoint/2012/main" userId="MICHIELIN Luc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FD0E67"/>
    <a:srgbClr val="A7FF42"/>
    <a:srgbClr val="E6FB04"/>
    <a:srgbClr val="00CEC0"/>
    <a:srgbClr val="0E0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/>
    <p:restoredTop sz="89466"/>
  </p:normalViewPr>
  <p:slideViewPr>
    <p:cSldViewPr snapToGrid="0">
      <p:cViewPr varScale="1">
        <p:scale>
          <a:sx n="106" d="100"/>
          <a:sy n="106" d="100"/>
        </p:scale>
        <p:origin x="9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font" Target="fonts/font6.fntdata"/><Relationship Id="rId68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font" Target="fonts/font1.fntdata"/><Relationship Id="rId66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font" Target="fonts/font4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2.fntdata"/><Relationship Id="rId67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font" Target="fonts/font3.fntdata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media/image1.png>
</file>

<file path=ppt/media/image10.png>
</file>

<file path=ppt/media/image11.png>
</file>

<file path=ppt/media/image12.png>
</file>

<file path=ppt/media/image13.gif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3E376-DCEC-4E32-8E5C-951527E1D3FC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98987-9F69-40EE-8450-32CA8752F4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595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518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76948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90537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01790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5503CF-7AFC-E6D2-94E6-AEEBDDF3E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B0F5D0-D0B2-3DD2-28C8-2165711652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6EEE64-625C-E6BD-1F88-B7745C6119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60C49-90B4-1581-13B1-6AFDDE98E2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138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5072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10139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60791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3994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592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8875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3163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541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2864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17121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18694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8D977-54B5-828B-F231-C9A67A92D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F90D06-B9A3-F3C0-7AC9-281E5FCE8A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6E62F0-8509-2000-476E-60619D8C0F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F32D73-B104-98FE-0AA9-FAA1CA685C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6035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5033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92428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37718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0017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824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03733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1380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967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04469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5892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19725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08575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8C4BD1-CFD0-0028-92C5-0D873DC694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BE62F7-E8B5-7FB5-8E3D-B993243705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BF9B7F-84D9-AB41-4A66-844247F508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6EE90-9287-DECF-3703-83CE2D8800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85005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27835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0332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700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15311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596004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28497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93214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47030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926768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058935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020089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937228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910528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6477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231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17705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3746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044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2751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4AFBC-3609-B117-CC35-0EAB5A197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A020EC-8566-355E-44DB-409CF8CC92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246DC3-5F2C-008E-850F-C49E8C19F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5F687-6981-A5B9-FBED-DE63ECCFF5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842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33808-7E4A-E2C7-BE21-566086D58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F3B702-4367-B805-CB20-96FB74FBFA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5F4BBC-57D8-A345-4335-DAFBA86D23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583EDD-1A7C-01C9-D6C4-D9AF7A897E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3923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6EADA-4E4C-4B1A-9E48-3505DC6F3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2C029-FAC1-43E3-B9B7-F97BA6807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61FF3-79C0-46B1-BA08-B040EC7CE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AE842-F622-45E6-99F9-C03F2CE9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ECBD7-CA47-4E39-A78B-8B614829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2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DD717-A333-40CD-B3D0-765392BD5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8468B-302E-4E3D-9AE2-CA57DBD69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55DE0-0827-4D38-BAAB-61C29CEB3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20463-033B-4D32-A6A7-5E2E4A391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D3FD-4DB3-4C4A-B762-87BEE780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299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FDD97D-A7CC-4552-9251-EA6088EE0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372BB-FD61-415F-A9EC-C95501D76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00775-65FB-46E2-AE45-2CBAF6BEA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69C82-7E3C-4F4E-BC3F-A4A669E62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98B74-8247-4929-9E4F-E6AA86A11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7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B87E5-8BCE-4773-956F-29D1847A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0ADC-A777-49C1-AAC1-86469815B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491A1-D9D9-42E9-89ED-B573D15F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2FF5E-918F-49BB-B86C-6F681706B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9FA42-0180-496F-8332-BDA4FAD0E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269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ECDF-A1AC-42AE-8967-311A28B7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9F214-0053-4BBB-A0D3-F9CF95306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97B61-572B-4AEC-9883-84BB3A79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F9E2A-B892-4E43-9B88-C126B447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F8D4-BA1D-4E56-90ED-EC0CE4732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368CF-D16C-4AE5-8E3B-1C8010CBB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8F6C6-FE33-4B5C-B847-3267C9519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DD897-B1B4-4F69-96B6-04052944B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46083-61F2-4EE3-85C9-63085B0E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663BE-A080-4354-A5BF-21D63DED6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7F3A5-ED21-4686-A0BA-47209F4D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46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7348-314C-4F82-8EAD-EEE92F8D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F9BBC-FD8F-4171-AAFE-591B95E5B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528E5-8E01-46DC-835D-3CCC52468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C40C01-3609-4132-84BD-6FD2E2491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979113-23A6-4A89-8018-068BA0EF9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65A4A-3AFB-4B93-BFA9-E3B870327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EB786E-E60A-41D0-900A-59059E354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870413-F785-4A2C-9DCC-14DE9D668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2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278F6-B2C1-42ED-B4D6-5C0479380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49150-944A-4A2F-9779-D8612D2DF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B2493A-F2E2-414A-87EF-12581896D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472BA-03E9-406A-9B4C-1620007F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51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3B958-A54E-4794-9283-12F52BABF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E06670-CAC4-4B3B-B6A2-F1F746424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4E8F4-B767-4C3E-8BE2-CFF001132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00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3F26-7A69-45D1-A5F7-ED4B2FBC8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A2DE6-AC58-49FD-BDC0-A4D9E6E3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AE5F0C-44DA-4D48-AC20-81DFD680F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0C886-6799-4313-8079-C997E47AE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56221-942F-4A81-9644-C74560FE2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464BF-CAC5-4AE5-BA4B-96B1889B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027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2DB0-792B-4277-BC4D-B01775EB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1A0D9-D1C9-401D-AC7E-FE567BA4F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E8E93-0A55-4EEA-9621-A5F6A7608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0EB92-D26D-4995-9FDD-12AB9D884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11A7F-FF0E-4AA9-8643-AEFB32376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C4A92-3897-445A-B2DC-CFE043552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75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D61E42-C33F-404F-9C3D-4452ED7C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A03C3-2A1F-43C1-83F5-9C808FB1E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105F0-C9DA-4B0B-9C1A-B06308C909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50185-C63E-410B-9859-207D71871265}" type="datetimeFigureOut">
              <a:rPr lang="en-GB" smtClean="0"/>
              <a:t>22/09/2024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2184B-A178-44BF-9A50-61BE00923C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7F6A1-9260-4DDA-AEDA-87C6809AA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563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github.com/DCS-training/IntroToPython_2023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github.com/DCS-training/IntroToPython_2023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greenteapress.com/wp/think-python-2e/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odestorytelling.com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rms.office.com/r/YYNrqvuNr8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99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DA98A7-E3D4-480F-F6DD-48DD4AC24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BEC125-D076-2AD6-2882-22052A236591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0F60BB-0B5E-6EDB-A61E-38810A2B6A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424AE3F-1F64-5B64-79AF-C2A9378D6E1B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3CDEE9-1D21-C0D3-28EE-3DE3C3881784}"/>
              </a:ext>
            </a:extLst>
          </p:cNvPr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2719F0-4A55-4426-F60F-1BE3A36E3BD3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AA01B9A-29B6-9E64-DB3B-5432F8218BD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D7C19B7-B7B5-4AF0-7E71-BB036D9088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A62A8D-9BB6-CECE-EDC7-1D359B55A624}"/>
              </a:ext>
            </a:extLst>
          </p:cNvPr>
          <p:cNvSpPr txBox="1"/>
          <p:nvPr/>
        </p:nvSpPr>
        <p:spPr>
          <a:xfrm>
            <a:off x="419698" y="1250055"/>
            <a:ext cx="10856376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Pair Programming </a:t>
            </a:r>
          </a:p>
          <a:p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  <a:hlinkClick r:id="rId6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find a partner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switch driver &amp; navigator roles regularly, e.g., after every task in the notebook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you can work with the same partner throughout the course, or switch between sessions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ask us for help! (yes, even for small things)</a:t>
            </a:r>
          </a:p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45435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9698" y="1250055"/>
            <a:ext cx="10856376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Let’s get programming – Notebook 1a </a:t>
            </a:r>
          </a:p>
          <a:p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  <a:hlinkClick r:id="rId6"/>
            </a:endParaRPr>
          </a:p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  <a:hlinkClick r:id="rId6"/>
              </a:rPr>
              <a:t>https://noteable.edina.ac.uk/login</a:t>
            </a:r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  <a:p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→ log in with your student/staff account</a:t>
            </a:r>
          </a:p>
          <a:p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→ select Python 3 and start the server</a:t>
            </a:r>
          </a:p>
          <a:p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→ click “+</a:t>
            </a:r>
            <a:r>
              <a:rPr lang="en-GB" sz="3200" dirty="0" err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GitRepo</a:t>
            </a: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” (top right) add the GitHub link below, and click “clone”. </a:t>
            </a:r>
          </a:p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  <a:hlinkClick r:id="rId7"/>
              </a:rPr>
              <a:t>https://github.com/DCS-training/IntroToPython_2023</a:t>
            </a:r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5447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9698" y="1683127"/>
            <a:ext cx="4380901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2 == 2</a:t>
            </a: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2 == 3</a:t>
            </a:r>
          </a:p>
          <a:p>
            <a:endParaRPr lang="en-GB" sz="2800">
              <a:solidFill>
                <a:schemeClr val="accent5">
                  <a:lumMod val="50000"/>
                </a:schemeClr>
              </a:solidFill>
              <a:latin typeface="Andale Mono" panose="020B0509000000000004" pitchFamily="49" charset="0"/>
              <a:ea typeface="Source Sans Pro"/>
              <a:cs typeface="Calibri"/>
            </a:endParaRP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"apple" == "apple"</a:t>
            </a: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"apple" == "orange"</a:t>
            </a: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"apple" == "Apple"</a:t>
            </a:r>
          </a:p>
          <a:p>
            <a:endParaRPr lang="en-GB" sz="2800">
              <a:solidFill>
                <a:schemeClr val="accent5">
                  <a:lumMod val="50000"/>
                </a:schemeClr>
              </a:solidFill>
              <a:latin typeface="Andale Mono" panose="020B0509000000000004" pitchFamily="49" charset="0"/>
              <a:ea typeface="Source Sans Pro"/>
              <a:cs typeface="Calibri"/>
            </a:endParaRP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”2023" == 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9D2BD1-F431-F1B8-7C19-1B40110A7DEB}"/>
              </a:ext>
            </a:extLst>
          </p:cNvPr>
          <p:cNvSpPr txBox="1"/>
          <p:nvPr/>
        </p:nvSpPr>
        <p:spPr>
          <a:xfrm>
            <a:off x="419698" y="965900"/>
            <a:ext cx="614498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Comparing Variables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63AF8B-817B-A7C7-9870-416EFAB3C078}"/>
              </a:ext>
            </a:extLst>
          </p:cNvPr>
          <p:cNvSpPr txBox="1"/>
          <p:nvPr/>
        </p:nvSpPr>
        <p:spPr>
          <a:xfrm>
            <a:off x="4678735" y="1683127"/>
            <a:ext cx="1417266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True</a:t>
            </a:r>
          </a:p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False</a:t>
            </a:r>
          </a:p>
          <a:p>
            <a:endParaRPr lang="en-GB" sz="2800" i="1">
              <a:solidFill>
                <a:schemeClr val="accent5">
                  <a:lumMod val="50000"/>
                </a:schemeClr>
              </a:solidFill>
              <a:latin typeface="Andale Mono" panose="020B0509000000000004" pitchFamily="49" charset="0"/>
              <a:ea typeface="Source Sans Pro"/>
              <a:cs typeface="Calibri"/>
            </a:endParaRPr>
          </a:p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True</a:t>
            </a:r>
          </a:p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False</a:t>
            </a:r>
          </a:p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False</a:t>
            </a:r>
          </a:p>
          <a:p>
            <a:endParaRPr lang="en-GB" sz="2800" i="1">
              <a:solidFill>
                <a:schemeClr val="accent5">
                  <a:lumMod val="50000"/>
                </a:schemeClr>
              </a:solidFill>
              <a:latin typeface="Andale Mono" panose="020B0509000000000004" pitchFamily="49" charset="0"/>
              <a:ea typeface="Source Sans Pro"/>
              <a:cs typeface="Calibri"/>
            </a:endParaRPr>
          </a:p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False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6B6F34-1557-EADB-C3AE-67424EEA877A}"/>
              </a:ext>
            </a:extLst>
          </p:cNvPr>
          <p:cNvSpPr txBox="1"/>
          <p:nvPr/>
        </p:nvSpPr>
        <p:spPr>
          <a:xfrm>
            <a:off x="8604887" y="1683123"/>
            <a:ext cx="3304083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2 &lt; 2</a:t>
            </a: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2 &lt; 3</a:t>
            </a: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3 &gt; 2</a:t>
            </a: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2 &lt;= 2</a:t>
            </a:r>
          </a:p>
          <a:p>
            <a:endParaRPr lang="en-GB" sz="2800">
              <a:solidFill>
                <a:schemeClr val="accent5">
                  <a:lumMod val="50000"/>
                </a:schemeClr>
              </a:solidFill>
              <a:latin typeface="Andale Mono" panose="020B0509000000000004" pitchFamily="49" charset="0"/>
              <a:ea typeface="Source Sans Pro"/>
              <a:cs typeface="Calibri"/>
            </a:endParaRP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3 != 2</a:t>
            </a: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3 != 3</a:t>
            </a:r>
          </a:p>
          <a:p>
            <a:endParaRPr lang="en-GB" sz="2800">
              <a:solidFill>
                <a:schemeClr val="accent5">
                  <a:lumMod val="50000"/>
                </a:schemeClr>
              </a:solidFill>
              <a:latin typeface="Andale Mono" panose="020B0509000000000004" pitchFamily="49" charset="0"/>
              <a:ea typeface="Source Sans Pro"/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A19224-5168-B031-69FF-37A243F660DA}"/>
              </a:ext>
            </a:extLst>
          </p:cNvPr>
          <p:cNvSpPr txBox="1"/>
          <p:nvPr/>
        </p:nvSpPr>
        <p:spPr>
          <a:xfrm>
            <a:off x="10600562" y="1683123"/>
            <a:ext cx="1417266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False</a:t>
            </a:r>
          </a:p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True</a:t>
            </a:r>
          </a:p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True</a:t>
            </a:r>
          </a:p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True</a:t>
            </a:r>
          </a:p>
          <a:p>
            <a:endParaRPr lang="en-GB" sz="2800" i="1">
              <a:solidFill>
                <a:schemeClr val="accent5">
                  <a:lumMod val="50000"/>
                </a:schemeClr>
              </a:solidFill>
              <a:latin typeface="Andale Mono" panose="020B0509000000000004" pitchFamily="49" charset="0"/>
              <a:ea typeface="Source Sans Pro"/>
              <a:cs typeface="Calibri"/>
            </a:endParaRPr>
          </a:p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True</a:t>
            </a:r>
          </a:p>
          <a:p>
            <a:r>
              <a:rPr lang="en-GB" sz="2800" i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2348682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9698" y="1683127"/>
            <a:ext cx="10738159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Controlling what part of your code gets executed based on conditions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E.g., “If the traffic light is green, go, otherwise, wait.”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>
              <a:solidFill>
                <a:schemeClr val="accent5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/>
            </a:endParaRPr>
          </a:p>
          <a:p>
            <a:endParaRPr lang="en-GB" sz="2800">
              <a:solidFill>
                <a:schemeClr val="accent5">
                  <a:lumMod val="50000"/>
                </a:schemeClr>
              </a:solidFill>
              <a:latin typeface="Andale Mono" panose="020B0509000000000004" pitchFamily="49" charset="0"/>
              <a:ea typeface="Source Sans Pro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9D2BD1-F431-F1B8-7C19-1B40110A7DEB}"/>
              </a:ext>
            </a:extLst>
          </p:cNvPr>
          <p:cNvSpPr txBox="1"/>
          <p:nvPr/>
        </p:nvSpPr>
        <p:spPr>
          <a:xfrm>
            <a:off x="419698" y="965900"/>
            <a:ext cx="614498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Conditionals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0B000A-F2AE-E25B-BACE-14038C1BF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387" y="3325640"/>
            <a:ext cx="3873500" cy="1905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4C8519-FE94-7C48-3428-45561BA87F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7887" y="3278468"/>
            <a:ext cx="45339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13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BA52C-B05A-A5E5-C5E1-47F8C13003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5798ADE-AA06-8729-CF6C-F6586079497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A62306-D407-8049-3309-D742E2DE94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11E94C2-6A30-3E08-EA49-AF2CD092E32B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327D96-E257-799C-FB6D-122A461436A2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5416B29-079C-E8B4-B2D6-52AF755AC8E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BD850B-E211-AA0B-468C-23CF16BCE3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40817D-E16E-2956-7027-C7B4DC95F171}"/>
              </a:ext>
            </a:extLst>
          </p:cNvPr>
          <p:cNvSpPr txBox="1"/>
          <p:nvPr/>
        </p:nvSpPr>
        <p:spPr>
          <a:xfrm>
            <a:off x="2831962" y="1672365"/>
            <a:ext cx="6572903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Let's get programming: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 </a:t>
            </a:r>
            <a:r>
              <a:rPr lang="en-GB" sz="44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Notebook 1b – </a:t>
            </a:r>
            <a:endParaRPr lang="en-GB" i="1" dirty="0">
              <a:solidFill>
                <a:schemeClr val="accent5">
                  <a:lumMod val="50000"/>
                </a:schemeClr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algn="ctr"/>
            <a:r>
              <a:rPr lang="en-GB" sz="44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Conditions &amp; Logic</a:t>
            </a:r>
            <a:endParaRPr lang="en-GB" i="1" dirty="0">
              <a:solidFill>
                <a:schemeClr val="accent5">
                  <a:lumMod val="50000"/>
                </a:schemeClr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6039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3357" y="2192041"/>
            <a:ext cx="5480979" cy="1768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i="0">
                <a:solidFill>
                  <a:srgbClr val="002060"/>
                </a:solidFill>
                <a:effectLst/>
                <a:latin typeface="Integral CF Bold" panose="00000800000000000000" pitchFamily="50" charset="0"/>
              </a:rPr>
              <a:t>Week 2:</a:t>
            </a:r>
          </a:p>
          <a:p>
            <a:pPr algn="ctr">
              <a:lnSpc>
                <a:spcPct val="120000"/>
              </a:lnSpc>
            </a:pPr>
            <a:r>
              <a:rPr lang="en-GB" sz="3200" b="1">
                <a:solidFill>
                  <a:srgbClr val="002060"/>
                </a:solidFill>
                <a:latin typeface="Integral CF Bold" panose="00000800000000000000" pitchFamily="50" charset="0"/>
              </a:rPr>
              <a:t>Using and writing Functions</a:t>
            </a:r>
            <a:endParaRPr lang="en-GB" sz="3200" b="1" i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75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761284" y="1363917"/>
            <a:ext cx="10856376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Whilst you are coming in, open up your web browser and load up </a:t>
            </a:r>
            <a:r>
              <a:rPr lang="en-GB" sz="2400" b="1" err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Noteable</a:t>
            </a:r>
            <a:r>
              <a:rPr lang="en-GB" sz="2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:</a:t>
            </a:r>
          </a:p>
          <a:p>
            <a:endParaRPr lang="en-GB" sz="2400" b="1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sz="24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https://noteable.edina.ac.uk/login</a:t>
            </a:r>
            <a:r>
              <a:rPr lang="en-GB" sz="24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 </a:t>
            </a:r>
          </a:p>
          <a:p>
            <a:r>
              <a:rPr lang="en-GB" sz="24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→ log in with your student/staff account</a:t>
            </a:r>
          </a:p>
          <a:p>
            <a:r>
              <a:rPr lang="en-GB" sz="24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→ select Python 3 and start the server</a:t>
            </a:r>
          </a:p>
          <a:p>
            <a:r>
              <a:rPr lang="en-GB" sz="24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→ from last week you should have all the files, if you do not then...</a:t>
            </a:r>
          </a:p>
          <a:p>
            <a:endParaRPr lang="en-GB" sz="2400" b="1">
              <a:solidFill>
                <a:srgbClr val="FF0000"/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2400" i="1">
                <a:solidFill>
                  <a:srgbClr val="FF0000"/>
                </a:solidFill>
                <a:latin typeface="Source Sans Pro"/>
                <a:ea typeface="Source Sans Pro"/>
                <a:cs typeface="Calibri"/>
              </a:rPr>
              <a:t>click “+</a:t>
            </a:r>
            <a:r>
              <a:rPr lang="en-GB" sz="2400" i="1" err="1">
                <a:solidFill>
                  <a:srgbClr val="FF0000"/>
                </a:solidFill>
                <a:latin typeface="Source Sans Pro"/>
                <a:ea typeface="Source Sans Pro"/>
                <a:cs typeface="Calibri"/>
              </a:rPr>
              <a:t>GitRepo</a:t>
            </a:r>
            <a:r>
              <a:rPr lang="en-GB" sz="2400" i="1">
                <a:solidFill>
                  <a:srgbClr val="FF0000"/>
                </a:solidFill>
                <a:latin typeface="Source Sans Pro"/>
                <a:ea typeface="Source Sans Pro"/>
                <a:cs typeface="Calibri"/>
              </a:rPr>
              <a:t>” (top right) add the GitHub link below, and click “clone”. </a:t>
            </a:r>
            <a:endParaRPr lang="en-GB" sz="2400" i="1">
              <a:solidFill>
                <a:srgbClr val="FF0000"/>
              </a:solidFill>
              <a:ea typeface="Calibri"/>
              <a:cs typeface="Calibri"/>
            </a:endParaRPr>
          </a:p>
          <a:p>
            <a:r>
              <a:rPr lang="en-GB" sz="2400" i="1">
                <a:solidFill>
                  <a:srgbClr val="FF0000"/>
                </a:solidFill>
                <a:latin typeface="Source Sans Pro"/>
                <a:ea typeface="Source Sans Pro"/>
                <a:cs typeface="Calibri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https://github.com/DCS-training/IntroToPython_2023</a:t>
            </a:r>
            <a:r>
              <a:rPr lang="en-GB" sz="2400" i="1">
                <a:solidFill>
                  <a:srgbClr val="FF0000"/>
                </a:solidFill>
                <a:latin typeface="Source Sans Pro"/>
                <a:ea typeface="Source Sans Pro"/>
                <a:cs typeface="Calibri"/>
              </a:rPr>
              <a:t> </a:t>
            </a:r>
          </a:p>
          <a:p>
            <a:r>
              <a:rPr lang="en-GB" sz="2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646B47-F41C-1583-8048-13D04746F144}"/>
              </a:ext>
            </a:extLst>
          </p:cNvPr>
          <p:cNvSpPr txBox="1"/>
          <p:nvPr/>
        </p:nvSpPr>
        <p:spPr>
          <a:xfrm>
            <a:off x="4504859" y="546883"/>
            <a:ext cx="299938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Welcome Back!</a:t>
            </a:r>
            <a:endParaRPr lang="en-GB" sz="3200" i="1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91118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504859" y="546883"/>
            <a:ext cx="299938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Last week...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1FDF8F-6CF3-38D3-253B-97BDEF57124E}"/>
              </a:ext>
            </a:extLst>
          </p:cNvPr>
          <p:cNvSpPr txBox="1"/>
          <p:nvPr/>
        </p:nvSpPr>
        <p:spPr>
          <a:xfrm>
            <a:off x="4504859" y="3095641"/>
            <a:ext cx="299938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...this week...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78FBE2-3330-ED88-267A-8A3BB5229595}"/>
              </a:ext>
            </a:extLst>
          </p:cNvPr>
          <p:cNvSpPr txBox="1"/>
          <p:nvPr/>
        </p:nvSpPr>
        <p:spPr>
          <a:xfrm>
            <a:off x="3611480" y="1597917"/>
            <a:ext cx="4970076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Write and run,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logic and conditionals.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202357-2F3D-2A76-B101-AC9CBF12C554}"/>
              </a:ext>
            </a:extLst>
          </p:cNvPr>
          <p:cNvSpPr txBox="1"/>
          <p:nvPr/>
        </p:nvSpPr>
        <p:spPr>
          <a:xfrm>
            <a:off x="3611480" y="3975883"/>
            <a:ext cx="5101456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Functions,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and more functions!</a:t>
            </a:r>
          </a:p>
        </p:txBody>
      </p:sp>
    </p:spTree>
    <p:extLst>
      <p:ext uri="{BB962C8B-B14F-4D97-AF65-F5344CB8AC3E}">
        <p14:creationId xmlns:p14="http://schemas.microsoft.com/office/powerpoint/2010/main" val="4253986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2126893" y="1190642"/>
            <a:ext cx="366942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742950" indent="-742950" algn="ctr">
              <a:buAutoNum type="arabicPeriod"/>
            </a:pPr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What is a function?</a:t>
            </a:r>
            <a:endParaRPr lang="en-US" sz="440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8B6933-6EF3-1A6F-03CC-9AE572ACD0E7}"/>
              </a:ext>
            </a:extLst>
          </p:cNvPr>
          <p:cNvSpPr txBox="1"/>
          <p:nvPr/>
        </p:nvSpPr>
        <p:spPr>
          <a:xfrm>
            <a:off x="6567514" y="2359918"/>
            <a:ext cx="4260629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2. Why do we use functions?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F81DD0-4A68-F0E9-787E-BA2196668F48}"/>
              </a:ext>
            </a:extLst>
          </p:cNvPr>
          <p:cNvSpPr txBox="1"/>
          <p:nvPr/>
        </p:nvSpPr>
        <p:spPr>
          <a:xfrm>
            <a:off x="1745893" y="3279574"/>
            <a:ext cx="4546623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3. How do I create a function in Python?</a:t>
            </a:r>
          </a:p>
        </p:txBody>
      </p:sp>
    </p:spTree>
    <p:extLst>
      <p:ext uri="{BB962C8B-B14F-4D97-AF65-F5344CB8AC3E}">
        <p14:creationId xmlns:p14="http://schemas.microsoft.com/office/powerpoint/2010/main" val="38386474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887376" y="362952"/>
            <a:ext cx="600797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742950" indent="-742950" algn="ctr">
              <a:buAutoNum type="arabicPeriod"/>
            </a:pPr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What is a function?</a:t>
            </a:r>
            <a:endParaRPr lang="en-US" sz="440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 descr="A machine with buttons and buttons&#10;&#10;Description automatically generated">
            <a:extLst>
              <a:ext uri="{FF2B5EF4-FFF2-40B4-BE49-F238E27FC236}">
                <a16:creationId xmlns:a16="http://schemas.microsoft.com/office/drawing/2014/main" id="{9519E95C-310E-A0BD-D4EA-A2CAEE5205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6655" y="1669473"/>
            <a:ext cx="5264727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487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93B4662-2E24-091A-0EFB-5E5DFBDEEFC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85"/>
          <a:stretch/>
        </p:blipFill>
        <p:spPr>
          <a:xfrm>
            <a:off x="0" y="0"/>
            <a:ext cx="6086168" cy="596425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58081" y="290763"/>
            <a:ext cx="5380739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4000">
                <a:solidFill>
                  <a:srgbClr val="002060"/>
                </a:solidFill>
                <a:latin typeface="Integral CF Bold"/>
              </a:rPr>
              <a:t>Welcome!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3CDA42-D214-6466-1C1D-7BFB6135FDB3}"/>
              </a:ext>
            </a:extLst>
          </p:cNvPr>
          <p:cNvSpPr txBox="1"/>
          <p:nvPr/>
        </p:nvSpPr>
        <p:spPr>
          <a:xfrm>
            <a:off x="6357277" y="1875097"/>
            <a:ext cx="532547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en-GB" sz="2400" b="1" dirty="0">
                <a:solidFill>
                  <a:srgbClr val="002E5F"/>
                </a:solidFill>
                <a:latin typeface="Source Sans Pro"/>
                <a:ea typeface="Source Sans Pro"/>
                <a:cs typeface="Arial"/>
              </a:rPr>
              <a:t>Introductions</a:t>
            </a:r>
          </a:p>
          <a:p>
            <a:pPr>
              <a:buChar char="•"/>
            </a:pPr>
            <a:endParaRPr lang="en-GB" sz="2400" b="1" dirty="0">
              <a:solidFill>
                <a:srgbClr val="002E5F"/>
              </a:solidFill>
              <a:latin typeface="Source Sans Pro"/>
              <a:ea typeface="Source Sans Pro"/>
              <a:cs typeface="Arial"/>
            </a:endParaRPr>
          </a:p>
          <a:p>
            <a:pPr>
              <a:buChar char="•"/>
            </a:pPr>
            <a:r>
              <a:rPr lang="en-GB" sz="2400" b="1" dirty="0">
                <a:solidFill>
                  <a:srgbClr val="002E5F"/>
                </a:solidFill>
                <a:latin typeface="Source Sans Pro"/>
                <a:ea typeface="Source Sans Pro"/>
                <a:cs typeface="Arial"/>
              </a:rPr>
              <a:t>Can everyone access </a:t>
            </a:r>
            <a:r>
              <a:rPr lang="en-GB" sz="2400" b="1" dirty="0" err="1">
                <a:solidFill>
                  <a:srgbClr val="002E5F"/>
                </a:solidFill>
                <a:latin typeface="Source Sans Pro"/>
                <a:ea typeface="Source Sans Pro"/>
                <a:cs typeface="Arial"/>
              </a:rPr>
              <a:t>Noteable</a:t>
            </a:r>
            <a:r>
              <a:rPr lang="en-GB" sz="2400" b="1" dirty="0">
                <a:solidFill>
                  <a:srgbClr val="002E5F"/>
                </a:solidFill>
                <a:latin typeface="Source Sans Pro"/>
                <a:ea typeface="Source Sans Pro"/>
                <a:cs typeface="Arial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3927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887376" y="362952"/>
            <a:ext cx="600797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742950" indent="-742950" algn="ctr">
              <a:buAutoNum type="arabicPeriod"/>
            </a:pPr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What is a function?</a:t>
            </a:r>
            <a:endParaRPr lang="en-US" sz="440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773D08-02E9-9F11-48EE-70B1E611F427}"/>
              </a:ext>
            </a:extLst>
          </p:cNvPr>
          <p:cNvSpPr txBox="1"/>
          <p:nvPr/>
        </p:nvSpPr>
        <p:spPr>
          <a:xfrm>
            <a:off x="1141548" y="1886952"/>
            <a:ext cx="10185835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60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 way to generalise a process that will need to be done over and over again.</a:t>
            </a:r>
          </a:p>
        </p:txBody>
      </p:sp>
    </p:spTree>
    <p:extLst>
      <p:ext uri="{BB962C8B-B14F-4D97-AF65-F5344CB8AC3E}">
        <p14:creationId xmlns:p14="http://schemas.microsoft.com/office/powerpoint/2010/main" val="21556271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506376" y="376090"/>
            <a:ext cx="715097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2. Why do we use functions?</a:t>
            </a:r>
            <a:endParaRPr lang="en-US" sz="440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773D08-02E9-9F11-48EE-70B1E611F427}"/>
              </a:ext>
            </a:extLst>
          </p:cNvPr>
          <p:cNvSpPr txBox="1"/>
          <p:nvPr/>
        </p:nvSpPr>
        <p:spPr>
          <a:xfrm>
            <a:off x="721135" y="2136573"/>
            <a:ext cx="11000386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857250" indent="-857250">
              <a:buFont typeface="Arial"/>
              <a:buChar char="•"/>
            </a:pPr>
            <a:r>
              <a:rPr lang="en-GB" sz="54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Reduce lines of code,</a:t>
            </a:r>
          </a:p>
          <a:p>
            <a:pPr marL="857250" indent="-857250">
              <a:buFont typeface="Arial"/>
              <a:buChar char="•"/>
            </a:pPr>
            <a:r>
              <a:rPr lang="en-GB" sz="54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Enhance computing performance,</a:t>
            </a:r>
          </a:p>
          <a:p>
            <a:pPr marL="857250" indent="-857250">
              <a:buFont typeface="Arial"/>
              <a:buChar char="•"/>
            </a:pPr>
            <a:r>
              <a:rPr lang="en-GB" sz="54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Make life easier!</a:t>
            </a:r>
          </a:p>
        </p:txBody>
      </p:sp>
    </p:spTree>
    <p:extLst>
      <p:ext uri="{BB962C8B-B14F-4D97-AF65-F5344CB8AC3E}">
        <p14:creationId xmlns:p14="http://schemas.microsoft.com/office/powerpoint/2010/main" val="13302458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506376" y="376090"/>
            <a:ext cx="715097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2. Why do we use functions?</a:t>
            </a:r>
            <a:endParaRPr lang="en-US" sz="440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4" name="Picture 3" descr="A chocolate cake with raspberries on top&#10;&#10;Description automatically generated">
            <a:extLst>
              <a:ext uri="{FF2B5EF4-FFF2-40B4-BE49-F238E27FC236}">
                <a16:creationId xmlns:a16="http://schemas.microsoft.com/office/drawing/2014/main" id="{5A5DFCB1-1BF5-B7C6-349F-2C54DE3059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7228" y="1840901"/>
            <a:ext cx="7157544" cy="316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4234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506376" y="376090"/>
            <a:ext cx="715097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3. How do I make a function in Python?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D4CE4C-FDB4-A3EA-FE2A-9B1832F41D46}"/>
              </a:ext>
            </a:extLst>
          </p:cNvPr>
          <p:cNvSpPr txBox="1"/>
          <p:nvPr/>
        </p:nvSpPr>
        <p:spPr>
          <a:xfrm>
            <a:off x="1154686" y="2175987"/>
            <a:ext cx="10185835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143000" indent="-1143000">
              <a:buAutoNum type="arabicPeriod"/>
            </a:pPr>
            <a:r>
              <a:rPr lang="en-GB" sz="36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'def'</a:t>
            </a:r>
          </a:p>
          <a:p>
            <a:pPr marL="1143000" indent="-1143000">
              <a:buAutoNum type="arabicPeriod"/>
            </a:pPr>
            <a:r>
              <a:rPr lang="en-GB" sz="36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Name</a:t>
            </a:r>
            <a:endParaRPr lang="en-GB" sz="3600">
              <a:solidFill>
                <a:schemeClr val="accent5">
                  <a:lumMod val="50000"/>
                </a:schemeClr>
              </a:solidFill>
            </a:endParaRPr>
          </a:p>
          <a:p>
            <a:pPr marL="1143000" indent="-1143000">
              <a:buAutoNum type="arabicPeriod"/>
            </a:pPr>
            <a:r>
              <a:rPr lang="en-GB" sz="36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What goes into it (arguments)</a:t>
            </a:r>
          </a:p>
          <a:p>
            <a:pPr marL="1143000" indent="-1143000">
              <a:buAutoNum type="arabicPeriod"/>
            </a:pPr>
            <a:r>
              <a:rPr lang="en-GB" sz="36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What it does (the steps)</a:t>
            </a:r>
          </a:p>
          <a:p>
            <a:pPr marL="1143000" indent="-1143000">
              <a:buAutoNum type="arabicPeriod"/>
            </a:pPr>
            <a:r>
              <a:rPr lang="en-GB" sz="36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What it gives back (return value)</a:t>
            </a:r>
          </a:p>
        </p:txBody>
      </p:sp>
    </p:spTree>
    <p:extLst>
      <p:ext uri="{BB962C8B-B14F-4D97-AF65-F5344CB8AC3E}">
        <p14:creationId xmlns:p14="http://schemas.microsoft.com/office/powerpoint/2010/main" val="26060952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7009824" y="1488435"/>
            <a:ext cx="4067938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3. How do I make a function in Python?</a:t>
            </a:r>
          </a:p>
        </p:txBody>
      </p:sp>
      <p:pic>
        <p:nvPicPr>
          <p:cNvPr id="2" name="Picture 1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5F75266E-0AC3-D74F-A440-B5EAD65317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848" y="901729"/>
            <a:ext cx="6255406" cy="428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8942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8D753-7162-C899-56F6-3F042492D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91DBDFF-8860-070B-723E-CC506E2CD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337" y="2200149"/>
            <a:ext cx="7504302" cy="3629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40A4EE3-305A-8B02-83B2-A14CB52D068D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0DD032-C5EB-100D-7AD2-B53C870ED9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38E8C-C9E4-B932-9FEB-83B84062CB3E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E76664-0E8A-1284-66E8-4058501945E5}"/>
              </a:ext>
            </a:extLst>
          </p:cNvPr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8C0708-D377-4B53-E288-F7243E8B7FB3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F66E4E-82BE-0BA3-43A7-D0867ADFDC7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9DA072A-38E1-DDEE-1CA1-4A468D5844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3788CE-0442-0AA6-C976-C1614ECCC7A4}"/>
              </a:ext>
            </a:extLst>
          </p:cNvPr>
          <p:cNvSpPr txBox="1"/>
          <p:nvPr/>
        </p:nvSpPr>
        <p:spPr>
          <a:xfrm>
            <a:off x="419698" y="2316302"/>
            <a:ext cx="5676302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work with your partner from last week, or find someone new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switch driver &amp; navigator roles regularly, e.g., after every task in the notebook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ask us for help! </a:t>
            </a:r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C68721-FFEE-E94D-10A8-2EF0774F7B00}"/>
              </a:ext>
            </a:extLst>
          </p:cNvPr>
          <p:cNvSpPr txBox="1"/>
          <p:nvPr/>
        </p:nvSpPr>
        <p:spPr>
          <a:xfrm>
            <a:off x="419698" y="1250055"/>
            <a:ext cx="1085637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Pair Programming – Reminder</a:t>
            </a:r>
          </a:p>
        </p:txBody>
      </p:sp>
    </p:spTree>
    <p:extLst>
      <p:ext uri="{BB962C8B-B14F-4D97-AF65-F5344CB8AC3E}">
        <p14:creationId xmlns:p14="http://schemas.microsoft.com/office/powerpoint/2010/main" val="4013306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2B1E2-4053-4816-2901-964578C7BAD6}"/>
              </a:ext>
            </a:extLst>
          </p:cNvPr>
          <p:cNvSpPr txBox="1"/>
          <p:nvPr/>
        </p:nvSpPr>
        <p:spPr>
          <a:xfrm>
            <a:off x="3383755" y="411124"/>
            <a:ext cx="6572903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Let's do some programming: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 </a:t>
            </a:r>
            <a:r>
              <a:rPr lang="en-GB" sz="44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Session 2 – </a:t>
            </a:r>
            <a:endParaRPr lang="en-GB" i="1">
              <a:solidFill>
                <a:schemeClr val="accent5">
                  <a:lumMod val="50000"/>
                </a:schemeClr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algn="ctr"/>
            <a:r>
              <a:rPr lang="en-GB" sz="44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Functions = superpowers.</a:t>
            </a:r>
            <a:endParaRPr lang="en-GB" i="1">
              <a:solidFill>
                <a:schemeClr val="accent5">
                  <a:lumMod val="50000"/>
                </a:schemeClr>
              </a:solidFill>
              <a:ea typeface="Calibri"/>
              <a:cs typeface="Calibri"/>
            </a:endParaRPr>
          </a:p>
        </p:txBody>
      </p:sp>
      <p:pic>
        <p:nvPicPr>
          <p:cNvPr id="6" name="Picture 5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BCBBDA69-7AF9-0916-1634-A1BC8AB296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0745" y="3482270"/>
            <a:ext cx="6360510" cy="165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7580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2B1E2-4053-4816-2901-964578C7BAD6}"/>
              </a:ext>
            </a:extLst>
          </p:cNvPr>
          <p:cNvSpPr txBox="1"/>
          <p:nvPr/>
        </p:nvSpPr>
        <p:spPr>
          <a:xfrm>
            <a:off x="2805686" y="2662089"/>
            <a:ext cx="657290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What is scope all about?</a:t>
            </a:r>
            <a:endParaRPr lang="en-US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74960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2" name="Picture 1" descr="A person in a jacket&#10;&#10;Description automatically generated">
            <a:extLst>
              <a:ext uri="{FF2B5EF4-FFF2-40B4-BE49-F238E27FC236}">
                <a16:creationId xmlns:a16="http://schemas.microsoft.com/office/drawing/2014/main" id="{A694ED10-9998-4138-93B2-8176B44B2C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1641" y="1315107"/>
            <a:ext cx="2077545" cy="2765097"/>
          </a:xfrm>
          <a:prstGeom prst="rect">
            <a:avLst/>
          </a:prstGeom>
        </p:spPr>
      </p:pic>
      <p:pic>
        <p:nvPicPr>
          <p:cNvPr id="3" name="Picture 2" descr="A person in a garment holding a shield&#10;&#10;Description automatically generated">
            <a:extLst>
              <a:ext uri="{FF2B5EF4-FFF2-40B4-BE49-F238E27FC236}">
                <a16:creationId xmlns:a16="http://schemas.microsoft.com/office/drawing/2014/main" id="{C41352B8-BA8F-FE5A-76FE-9C2CC5CCA8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57917" y="1317406"/>
            <a:ext cx="4906579" cy="2760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85691A-9422-7817-A11E-90A422B10782}"/>
              </a:ext>
            </a:extLst>
          </p:cNvPr>
          <p:cNvSpPr txBox="1"/>
          <p:nvPr/>
        </p:nvSpPr>
        <p:spPr>
          <a:xfrm>
            <a:off x="1062720" y="4247400"/>
            <a:ext cx="370883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Local:</a:t>
            </a:r>
          </a:p>
          <a:p>
            <a:pPr algn="ctr"/>
            <a:r>
              <a:rPr lang="en-GB" sz="20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Only those close to him (within the same function) who know about what he can do.</a:t>
            </a:r>
            <a:endParaRPr lang="en-GB" sz="2000" b="1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B17180-1E9E-B1B0-D819-83AA92BCA258}"/>
              </a:ext>
            </a:extLst>
          </p:cNvPr>
          <p:cNvSpPr txBox="1"/>
          <p:nvPr/>
        </p:nvSpPr>
        <p:spPr>
          <a:xfrm>
            <a:off x="6790857" y="4247399"/>
            <a:ext cx="370883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Global:</a:t>
            </a:r>
          </a:p>
          <a:p>
            <a:pPr algn="ctr"/>
            <a:r>
              <a:rPr lang="en-GB" sz="20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Can be accessed by anyone, anywhere – everyone knows what he can do!</a:t>
            </a:r>
            <a:endParaRPr lang="en-GB" sz="2000" b="1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186685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85691A-9422-7817-A11E-90A422B10782}"/>
              </a:ext>
            </a:extLst>
          </p:cNvPr>
          <p:cNvSpPr txBox="1"/>
          <p:nvPr/>
        </p:nvSpPr>
        <p:spPr>
          <a:xfrm>
            <a:off x="808720" y="1602297"/>
            <a:ext cx="10566835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Rule 1: Anything inside a function is mysterious to the outside...</a:t>
            </a: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You are not able to peek inside of a function elsewhere in code. Only things returned will become available to the 'global' environment.</a:t>
            </a:r>
            <a:endParaRPr lang="en-GB" sz="2800" b="1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 panose="020F0502020204030204"/>
            </a:endParaRPr>
          </a:p>
          <a:p>
            <a:endParaRPr lang="en-GB" sz="280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 panose="020F0502020204030204"/>
            </a:endParaRPr>
          </a:p>
          <a:p>
            <a:r>
              <a:rPr lang="en-GB" sz="28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Rule 2: Functions can look outside, but shouldn't...</a:t>
            </a:r>
          </a:p>
          <a:p>
            <a:r>
              <a:rPr lang="en-GB" sz="28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Things can get complicated when a function looks outside. We tackle this by carefully specifying arguments with relevant names.</a:t>
            </a:r>
          </a:p>
        </p:txBody>
      </p:sp>
    </p:spTree>
    <p:extLst>
      <p:ext uri="{BB962C8B-B14F-4D97-AF65-F5344CB8AC3E}">
        <p14:creationId xmlns:p14="http://schemas.microsoft.com/office/powerpoint/2010/main" val="3877965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3357" y="2192041"/>
            <a:ext cx="5480979" cy="2359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i="0">
                <a:solidFill>
                  <a:srgbClr val="002060"/>
                </a:solidFill>
                <a:effectLst/>
                <a:latin typeface="Integral CF Bold" panose="00000800000000000000" pitchFamily="50" charset="0"/>
              </a:rPr>
              <a:t>Week 1:</a:t>
            </a:r>
          </a:p>
          <a:p>
            <a:pPr algn="ctr">
              <a:lnSpc>
                <a:spcPct val="120000"/>
              </a:lnSpc>
            </a:pPr>
            <a:r>
              <a:rPr lang="en-GB" sz="3200" b="1">
                <a:solidFill>
                  <a:srgbClr val="002060"/>
                </a:solidFill>
                <a:latin typeface="Integral CF Bold" panose="00000800000000000000" pitchFamily="50" charset="0"/>
              </a:rPr>
              <a:t>Writing and running code, Conditions &amp; Logic</a:t>
            </a:r>
            <a:endParaRPr lang="en-GB" sz="3200" b="1" i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238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2B1E2-4053-4816-2901-964578C7BAD6}"/>
              </a:ext>
            </a:extLst>
          </p:cNvPr>
          <p:cNvSpPr txBox="1"/>
          <p:nvPr/>
        </p:nvSpPr>
        <p:spPr>
          <a:xfrm>
            <a:off x="2831962" y="1672365"/>
            <a:ext cx="6572903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Let's keep programming: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 </a:t>
            </a:r>
            <a:r>
              <a:rPr lang="en-GB" sz="44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Session 2 – </a:t>
            </a:r>
            <a:endParaRPr lang="en-GB" i="1" dirty="0">
              <a:solidFill>
                <a:schemeClr val="accent5">
                  <a:lumMod val="50000"/>
                </a:schemeClr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algn="ctr"/>
            <a:r>
              <a:rPr lang="en-GB" sz="44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Functions = superpowers.</a:t>
            </a:r>
            <a:endParaRPr lang="en-GB" i="1" dirty="0">
              <a:solidFill>
                <a:schemeClr val="accent5">
                  <a:lumMod val="50000"/>
                </a:schemeClr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370613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3357" y="2192041"/>
            <a:ext cx="5480979" cy="1768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i="0">
                <a:solidFill>
                  <a:srgbClr val="002060"/>
                </a:solidFill>
                <a:effectLst/>
                <a:latin typeface="Integral CF Bold" panose="00000800000000000000" pitchFamily="50" charset="0"/>
              </a:rPr>
              <a:t>Week 3:</a:t>
            </a:r>
          </a:p>
          <a:p>
            <a:pPr algn="ctr">
              <a:lnSpc>
                <a:spcPct val="120000"/>
              </a:lnSpc>
            </a:pPr>
            <a:r>
              <a:rPr lang="en-GB" sz="3200" b="1">
                <a:solidFill>
                  <a:srgbClr val="002060"/>
                </a:solidFill>
                <a:latin typeface="Integral CF Bold" panose="00000800000000000000" pitchFamily="50" charset="0"/>
              </a:rPr>
              <a:t>Lists and collections</a:t>
            </a:r>
            <a:endParaRPr lang="en-GB" sz="3200" b="1" i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883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DEB3CAC-207D-21BC-8AB0-BE5EB2A2B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3143" y="3488989"/>
            <a:ext cx="3878892" cy="245461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9698" y="1250055"/>
            <a:ext cx="10856376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Variables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are places to store values for later. There are different types of variables: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string 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text, e.g., </a:t>
            </a:r>
            <a:r>
              <a:rPr lang="en-GB" sz="32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“banana” or “I like Python”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int 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(integer) for whole numbers, e.g., </a:t>
            </a:r>
            <a:r>
              <a:rPr lang="en-GB" sz="32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1, 5, 2014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float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for decimal numbers, e.g., </a:t>
            </a:r>
            <a:r>
              <a:rPr lang="en-GB" sz="32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2.25, 6.1246, 16.2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bool 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(Boolean) for logic values: </a:t>
            </a:r>
            <a:r>
              <a:rPr lang="en-GB" sz="32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True, False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i="1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3200" err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my_favourite_fruit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 = “apple”</a:t>
            </a:r>
          </a:p>
          <a:p>
            <a:endParaRPr lang="en-GB" sz="320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B19138-DF47-BF69-FC6A-95DFE4D184F4}"/>
              </a:ext>
            </a:extLst>
          </p:cNvPr>
          <p:cNvSpPr txBox="1"/>
          <p:nvPr/>
        </p:nvSpPr>
        <p:spPr>
          <a:xfrm rot="20149841">
            <a:off x="9892067" y="4772335"/>
            <a:ext cx="25472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err="1">
                <a:highlight>
                  <a:srgbClr val="FFFF00"/>
                </a:highlight>
              </a:rPr>
              <a:t>my_favourite_fruit</a:t>
            </a:r>
            <a:endParaRPr lang="en-US" sz="1600">
              <a:highlight>
                <a:srgbClr val="FFFF00"/>
              </a:highligh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08A369-81F2-E0CB-C619-528B466B31A4}"/>
              </a:ext>
            </a:extLst>
          </p:cNvPr>
          <p:cNvSpPr txBox="1"/>
          <p:nvPr/>
        </p:nvSpPr>
        <p:spPr>
          <a:xfrm rot="253327">
            <a:off x="9787696" y="4339209"/>
            <a:ext cx="10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highlight>
                  <a:srgbClr val="C0C0C0"/>
                </a:highlight>
              </a:rPr>
              <a:t>“apple”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6AD6BD-62E2-70AE-BFC9-076848F37E0A}"/>
              </a:ext>
            </a:extLst>
          </p:cNvPr>
          <p:cNvSpPr txBox="1"/>
          <p:nvPr/>
        </p:nvSpPr>
        <p:spPr>
          <a:xfrm>
            <a:off x="2773988" y="431144"/>
            <a:ext cx="5600698" cy="14157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Recap: Variables</a:t>
            </a: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2894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2773988" y="431144"/>
            <a:ext cx="5600698" cy="14157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Lists</a:t>
            </a: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BF8A39-5CCE-80BE-0265-B685E8C1BB6F}"/>
              </a:ext>
            </a:extLst>
          </p:cNvPr>
          <p:cNvSpPr txBox="1"/>
          <p:nvPr/>
        </p:nvSpPr>
        <p:spPr>
          <a:xfrm>
            <a:off x="4174874" y="1757973"/>
            <a:ext cx="279892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ffectLst/>
                <a:latin typeface="Andale Mono" panose="020B0509000000000004" pitchFamily="49" charset="0"/>
              </a:rPr>
              <a:t>planet0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b="1" dirty="0">
                <a:effectLst/>
                <a:latin typeface="Andale Mono" panose="020B0509000000000004" pitchFamily="49" charset="0"/>
              </a:rPr>
              <a:t>=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>
                <a:effectLst/>
                <a:latin typeface="Andale Mono" panose="020B0509000000000004" pitchFamily="49" charset="0"/>
              </a:rPr>
              <a:t>"Mercury"</a:t>
            </a:r>
            <a:r>
              <a:rPr lang="en-US" dirty="0">
                <a:latin typeface="Andale Mono" panose="020B0509000000000004" pitchFamily="49" charset="0"/>
              </a:rPr>
              <a:t> </a:t>
            </a:r>
          </a:p>
          <a:p>
            <a:r>
              <a:rPr lang="en-US" dirty="0">
                <a:effectLst/>
                <a:latin typeface="Andale Mono" panose="020B0509000000000004" pitchFamily="49" charset="0"/>
              </a:rPr>
              <a:t>planet1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b="1" dirty="0">
                <a:effectLst/>
                <a:latin typeface="Andale Mono" panose="020B0509000000000004" pitchFamily="49" charset="0"/>
              </a:rPr>
              <a:t>=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>
                <a:effectLst/>
                <a:latin typeface="Andale Mono" panose="020B0509000000000004" pitchFamily="49" charset="0"/>
              </a:rPr>
              <a:t>"Venus"</a:t>
            </a:r>
            <a:r>
              <a:rPr lang="en-US" dirty="0">
                <a:latin typeface="Andale Mono" panose="020B0509000000000004" pitchFamily="49" charset="0"/>
              </a:rPr>
              <a:t> </a:t>
            </a:r>
          </a:p>
          <a:p>
            <a:r>
              <a:rPr lang="en-US" dirty="0">
                <a:effectLst/>
                <a:latin typeface="Andale Mono" panose="020B0509000000000004" pitchFamily="49" charset="0"/>
              </a:rPr>
              <a:t>planet2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b="1" dirty="0">
                <a:effectLst/>
                <a:latin typeface="Andale Mono" panose="020B0509000000000004" pitchFamily="49" charset="0"/>
              </a:rPr>
              <a:t>=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>
                <a:effectLst/>
                <a:latin typeface="Andale Mono" panose="020B0509000000000004" pitchFamily="49" charset="0"/>
              </a:rPr>
              <a:t>"Earth"</a:t>
            </a:r>
            <a:r>
              <a:rPr lang="en-US" dirty="0">
                <a:latin typeface="Andale Mono" panose="020B0509000000000004" pitchFamily="49" charset="0"/>
              </a:rPr>
              <a:t> </a:t>
            </a:r>
          </a:p>
          <a:p>
            <a:r>
              <a:rPr lang="en-US" dirty="0">
                <a:effectLst/>
                <a:latin typeface="Andale Mono" panose="020B0509000000000004" pitchFamily="49" charset="0"/>
              </a:rPr>
              <a:t>planet3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b="1" dirty="0">
                <a:effectLst/>
                <a:latin typeface="Andale Mono" panose="020B0509000000000004" pitchFamily="49" charset="0"/>
              </a:rPr>
              <a:t>=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>
                <a:effectLst/>
                <a:latin typeface="Andale Mono" panose="020B0509000000000004" pitchFamily="49" charset="0"/>
              </a:rPr>
              <a:t>"Mars"</a:t>
            </a:r>
            <a:r>
              <a:rPr lang="en-US" dirty="0">
                <a:latin typeface="Andale Mono" panose="020B0509000000000004" pitchFamily="49" charset="0"/>
              </a:rPr>
              <a:t> </a:t>
            </a:r>
          </a:p>
          <a:p>
            <a:r>
              <a:rPr lang="en-US" dirty="0">
                <a:effectLst/>
                <a:latin typeface="Andale Mono" panose="020B0509000000000004" pitchFamily="49" charset="0"/>
              </a:rPr>
              <a:t>planet4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b="1" dirty="0">
                <a:effectLst/>
                <a:latin typeface="Andale Mono" panose="020B0509000000000004" pitchFamily="49" charset="0"/>
              </a:rPr>
              <a:t>=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>
                <a:effectLst/>
                <a:latin typeface="Andale Mono" panose="020B0509000000000004" pitchFamily="49" charset="0"/>
              </a:rPr>
              <a:t>"</a:t>
            </a:r>
            <a:r>
              <a:rPr lang="en-US" dirty="0" err="1">
                <a:effectLst/>
                <a:latin typeface="Andale Mono" panose="020B0509000000000004" pitchFamily="49" charset="0"/>
              </a:rPr>
              <a:t>Jupyter</a:t>
            </a:r>
            <a:r>
              <a:rPr lang="en-US" dirty="0">
                <a:effectLst/>
                <a:latin typeface="Andale Mono" panose="020B0509000000000004" pitchFamily="49" charset="0"/>
              </a:rPr>
              <a:t>"</a:t>
            </a:r>
            <a:r>
              <a:rPr lang="en-US" dirty="0">
                <a:latin typeface="Andale Mono" panose="020B0509000000000004" pitchFamily="49" charset="0"/>
              </a:rPr>
              <a:t> </a:t>
            </a:r>
          </a:p>
          <a:p>
            <a:r>
              <a:rPr lang="en-US" dirty="0">
                <a:effectLst/>
                <a:latin typeface="Andale Mono" panose="020B0509000000000004" pitchFamily="49" charset="0"/>
              </a:rPr>
              <a:t>planet5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b="1" dirty="0">
                <a:effectLst/>
                <a:latin typeface="Andale Mono" panose="020B0509000000000004" pitchFamily="49" charset="0"/>
              </a:rPr>
              <a:t>=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>
                <a:effectLst/>
                <a:latin typeface="Andale Mono" panose="020B0509000000000004" pitchFamily="49" charset="0"/>
              </a:rPr>
              <a:t>"Saturn"</a:t>
            </a:r>
            <a:r>
              <a:rPr lang="en-US" dirty="0">
                <a:latin typeface="Andale Mono" panose="020B0509000000000004" pitchFamily="49" charset="0"/>
              </a:rPr>
              <a:t> </a:t>
            </a:r>
          </a:p>
          <a:p>
            <a:r>
              <a:rPr lang="en-US" dirty="0">
                <a:effectLst/>
                <a:latin typeface="Andale Mono" panose="020B0509000000000004" pitchFamily="49" charset="0"/>
              </a:rPr>
              <a:t>planet6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b="1" dirty="0">
                <a:effectLst/>
                <a:latin typeface="Andale Mono" panose="020B0509000000000004" pitchFamily="49" charset="0"/>
              </a:rPr>
              <a:t>=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>
                <a:effectLst/>
                <a:latin typeface="Andale Mono" panose="020B0509000000000004" pitchFamily="49" charset="0"/>
              </a:rPr>
              <a:t>"Uranus”</a:t>
            </a:r>
            <a:endParaRPr lang="en-GB" i="1" dirty="0">
              <a:solidFill>
                <a:schemeClr val="accent5">
                  <a:lumMod val="50000"/>
                </a:schemeClr>
              </a:solidFill>
              <a:effectLst/>
              <a:latin typeface="Andale Mono" panose="020B0509000000000004" pitchFamily="49" charset="0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B9059D-64AC-D7B0-D139-627F578BB23C}"/>
              </a:ext>
            </a:extLst>
          </p:cNvPr>
          <p:cNvSpPr txBox="1"/>
          <p:nvPr/>
        </p:nvSpPr>
        <p:spPr>
          <a:xfrm>
            <a:off x="617553" y="4681783"/>
            <a:ext cx="11574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planets = ["Mercury", "Venus", "Earth", "Mars", "</a:t>
            </a:r>
            <a:r>
              <a:rPr lang="en-US" dirty="0" err="1">
                <a:latin typeface="Andale Mono" panose="020B0509000000000004" pitchFamily="49" charset="0"/>
              </a:rPr>
              <a:t>Jupyter</a:t>
            </a:r>
            <a:r>
              <a:rPr lang="en-US" dirty="0">
                <a:latin typeface="Andale Mono" panose="020B0509000000000004" pitchFamily="49" charset="0"/>
              </a:rPr>
              <a:t>", "Saturn", "Uranus"] </a:t>
            </a:r>
            <a:endParaRPr lang="en-GB" dirty="0">
              <a:latin typeface="Andale Mono" panose="020B0509000000000004" pitchFamily="49" charset="0"/>
            </a:endParaRP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FE5F4BF7-2DF4-D015-AF2B-C1FE20EAB08A}"/>
              </a:ext>
            </a:extLst>
          </p:cNvPr>
          <p:cNvSpPr/>
          <p:nvPr/>
        </p:nvSpPr>
        <p:spPr>
          <a:xfrm>
            <a:off x="5058931" y="3936872"/>
            <a:ext cx="676851" cy="5715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6605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2773988" y="431144"/>
            <a:ext cx="5600698" cy="14157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Why use lists?</a:t>
            </a: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B9059D-64AC-D7B0-D139-627F578BB23C}"/>
              </a:ext>
            </a:extLst>
          </p:cNvPr>
          <p:cNvSpPr txBox="1"/>
          <p:nvPr/>
        </p:nvSpPr>
        <p:spPr>
          <a:xfrm>
            <a:off x="617553" y="1412351"/>
            <a:ext cx="11574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planets = ["Mercury", "Venus", "Earth", "Mars", "</a:t>
            </a:r>
            <a:r>
              <a:rPr lang="en-US" dirty="0" err="1">
                <a:latin typeface="Andale Mono" panose="020B0509000000000004" pitchFamily="49" charset="0"/>
              </a:rPr>
              <a:t>Jupyter</a:t>
            </a:r>
            <a:r>
              <a:rPr lang="en-US" dirty="0">
                <a:latin typeface="Andale Mono" panose="020B0509000000000004" pitchFamily="49" charset="0"/>
              </a:rPr>
              <a:t>", "Saturn", "Uranus"] </a:t>
            </a:r>
            <a:endParaRPr lang="en-GB" dirty="0">
              <a:latin typeface="Andale Mono" panose="020B050900000000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CBD113-5089-1AA2-F16A-0F7BE05F7707}"/>
              </a:ext>
            </a:extLst>
          </p:cNvPr>
          <p:cNvSpPr txBox="1"/>
          <p:nvPr/>
        </p:nvSpPr>
        <p:spPr>
          <a:xfrm>
            <a:off x="644236" y="2493528"/>
            <a:ext cx="648883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✅ Count how many items are in the list</a:t>
            </a:r>
          </a:p>
          <a:p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✅ Check if a specific item is in the list</a:t>
            </a:r>
          </a:p>
          <a:p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✅ Find the location of a specific item</a:t>
            </a:r>
          </a:p>
          <a:p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✅ Add and remove items</a:t>
            </a:r>
          </a:p>
          <a:p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✅ Sort (alphabetically or otherwise)</a:t>
            </a:r>
          </a:p>
          <a:p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8FF1DB99-CF43-C458-15F0-6B1E092C2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310" y="1957899"/>
            <a:ext cx="3219937" cy="3219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8685FC3-FF4D-F869-109B-27CBF8850E3F}"/>
              </a:ext>
            </a:extLst>
          </p:cNvPr>
          <p:cNvSpPr txBox="1"/>
          <p:nvPr/>
        </p:nvSpPr>
        <p:spPr>
          <a:xfrm>
            <a:off x="7736310" y="5180289"/>
            <a:ext cx="321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Pluto (not a planet)</a:t>
            </a:r>
          </a:p>
        </p:txBody>
      </p:sp>
    </p:spTree>
    <p:extLst>
      <p:ext uri="{BB962C8B-B14F-4D97-AF65-F5344CB8AC3E}">
        <p14:creationId xmlns:p14="http://schemas.microsoft.com/office/powerpoint/2010/main" val="10748888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2773988" y="431144"/>
            <a:ext cx="5600698" cy="14157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Alternatives to lists</a:t>
            </a: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CBD113-5089-1AA2-F16A-0F7BE05F7707}"/>
              </a:ext>
            </a:extLst>
          </p:cNvPr>
          <p:cNvSpPr txBox="1"/>
          <p:nvPr/>
        </p:nvSpPr>
        <p:spPr>
          <a:xfrm>
            <a:off x="644236" y="1412351"/>
            <a:ext cx="11211791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Tuple</a:t>
            </a:r>
          </a:p>
          <a:p>
            <a:r>
              <a:rPr lang="en-US" dirty="0">
                <a:latin typeface="Andale Mono" panose="020B0509000000000004" pitchFamily="49" charset="0"/>
              </a:rPr>
              <a:t>planets = ("Mercury", "Venus", "Earth", "Mars", "</a:t>
            </a:r>
            <a:r>
              <a:rPr lang="en-US" dirty="0" err="1">
                <a:latin typeface="Andale Mono" panose="020B0509000000000004" pitchFamily="49" charset="0"/>
              </a:rPr>
              <a:t>Jupyter</a:t>
            </a:r>
            <a:r>
              <a:rPr lang="en-US" dirty="0">
                <a:latin typeface="Andale Mono" panose="020B0509000000000004" pitchFamily="49" charset="0"/>
              </a:rPr>
              <a:t>", "Saturn", "Uranus”)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Uses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()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 instead of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[]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Same as a list, except it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cannot be changed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after creating it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Set</a:t>
            </a:r>
          </a:p>
          <a:p>
            <a:r>
              <a:rPr lang="en-US" dirty="0">
                <a:latin typeface="Andale Mono" panose="020B0509000000000004" pitchFamily="49" charset="0"/>
              </a:rPr>
              <a:t>planets = {"Mercury", "Venus", "Earth", "Mars", "</a:t>
            </a:r>
            <a:r>
              <a:rPr lang="en-US" dirty="0" err="1">
                <a:latin typeface="Andale Mono" panose="020B0509000000000004" pitchFamily="49" charset="0"/>
              </a:rPr>
              <a:t>Jupyter</a:t>
            </a:r>
            <a:r>
              <a:rPr lang="en-US" dirty="0">
                <a:latin typeface="Andale Mono" panose="020B0509000000000004" pitchFamily="49" charset="0"/>
              </a:rPr>
              <a:t>", "Saturn", "Uranus”}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Uses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{}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 instead of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[]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 (</a:t>
            </a:r>
            <a:r>
              <a:rPr lang="en-US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list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) or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()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 (</a:t>
            </a:r>
            <a:r>
              <a:rPr lang="en-US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tuple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Same as a list, except: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Every item is unique (items cannot be listed twice)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Order does not matter and will change (no indexing)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903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2773988" y="431144"/>
            <a:ext cx="5600698" cy="14157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Dictionaries</a:t>
            </a: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endParaRPr lang="en-GB" sz="1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24EE7-C326-B7CE-369B-3DF0A84B4569}"/>
              </a:ext>
            </a:extLst>
          </p:cNvPr>
          <p:cNvSpPr txBox="1"/>
          <p:nvPr/>
        </p:nvSpPr>
        <p:spPr>
          <a:xfrm>
            <a:off x="644236" y="1412351"/>
            <a:ext cx="112117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Used to store multiple pieces of information about one thing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Uses key-value pairs: each piece of data (</a:t>
            </a:r>
            <a:r>
              <a:rPr lang="en-US" dirty="0">
                <a:highlight>
                  <a:srgbClr val="FFFF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value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) has a label (</a:t>
            </a:r>
            <a:r>
              <a:rPr lang="en-US" dirty="0">
                <a:highlight>
                  <a:srgbClr val="00FFFF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key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  <a:p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dirty="0">
                <a:latin typeface="Andale Mono" panose="020B0509000000000004" pitchFamily="49" charset="0"/>
              </a:rPr>
              <a:t>mercury = {“</a:t>
            </a:r>
            <a:r>
              <a:rPr lang="en-US" dirty="0">
                <a:highlight>
                  <a:srgbClr val="00FFFF"/>
                </a:highlight>
                <a:latin typeface="Andale Mono" panose="020B0509000000000004" pitchFamily="49" charset="0"/>
              </a:rPr>
              <a:t>name</a:t>
            </a:r>
            <a:r>
              <a:rPr lang="en-US" dirty="0">
                <a:latin typeface="Andale Mono" panose="020B0509000000000004" pitchFamily="49" charset="0"/>
              </a:rPr>
              <a:t>”: “</a:t>
            </a:r>
            <a:r>
              <a:rPr lang="en-US" dirty="0">
                <a:highlight>
                  <a:srgbClr val="FFFF00"/>
                </a:highlight>
                <a:latin typeface="Andale Mono" panose="020B0509000000000004" pitchFamily="49" charset="0"/>
              </a:rPr>
              <a:t>Mercury</a:t>
            </a:r>
            <a:r>
              <a:rPr lang="en-US" dirty="0">
                <a:latin typeface="Andale Mono" panose="020B0509000000000004" pitchFamily="49" charset="0"/>
              </a:rPr>
              <a:t>”, “</a:t>
            </a:r>
            <a:r>
              <a:rPr lang="en-US" dirty="0" err="1">
                <a:highlight>
                  <a:srgbClr val="00FFFF"/>
                </a:highlight>
                <a:latin typeface="Andale Mono" panose="020B0509000000000004" pitchFamily="49" charset="0"/>
              </a:rPr>
              <a:t>day_length</a:t>
            </a:r>
            <a:r>
              <a:rPr lang="en-US" dirty="0">
                <a:latin typeface="Andale Mono" panose="020B0509000000000004" pitchFamily="49" charset="0"/>
              </a:rPr>
              <a:t>”: </a:t>
            </a:r>
            <a:r>
              <a:rPr lang="en-US" dirty="0">
                <a:highlight>
                  <a:srgbClr val="FFFF00"/>
                </a:highlight>
                <a:latin typeface="Andale Mono" panose="020B0509000000000004" pitchFamily="49" charset="0"/>
              </a:rPr>
              <a:t>59</a:t>
            </a:r>
            <a:r>
              <a:rPr lang="en-US" dirty="0">
                <a:latin typeface="Andale Mono" panose="020B0509000000000004" pitchFamily="49" charset="0"/>
              </a:rPr>
              <a:t>, “</a:t>
            </a:r>
            <a:r>
              <a:rPr lang="en-US" dirty="0" err="1">
                <a:highlight>
                  <a:srgbClr val="00FFFF"/>
                </a:highlight>
                <a:latin typeface="Andale Mono" panose="020B0509000000000004" pitchFamily="49" charset="0"/>
              </a:rPr>
              <a:t>hottest_temp</a:t>
            </a:r>
            <a:r>
              <a:rPr lang="en-US" dirty="0">
                <a:latin typeface="Andale Mono" panose="020B0509000000000004" pitchFamily="49" charset="0"/>
              </a:rPr>
              <a:t>”: </a:t>
            </a:r>
            <a:r>
              <a:rPr lang="en-US" dirty="0">
                <a:highlight>
                  <a:srgbClr val="FFFF00"/>
                </a:highlight>
                <a:latin typeface="Andale Mono" panose="020B0509000000000004" pitchFamily="49" charset="0"/>
              </a:rPr>
              <a:t>430</a:t>
            </a:r>
            <a:r>
              <a:rPr lang="en-US" dirty="0">
                <a:latin typeface="Andale Mono" panose="020B0509000000000004" pitchFamily="49" charset="0"/>
              </a:rPr>
              <a:t>}</a:t>
            </a:r>
          </a:p>
          <a:p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Combining lists and dictionaries is useful for real-world data: We often have multiple pieces of information about lots of different things and want to work with all of it at the same time! </a:t>
            </a:r>
          </a:p>
          <a:p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dirty="0">
                <a:latin typeface="Andale Mono" panose="020B0509000000000004" pitchFamily="49" charset="0"/>
              </a:rPr>
              <a:t>planets = [	{“name”: “Mercury”, “</a:t>
            </a:r>
            <a:r>
              <a:rPr lang="en-US" dirty="0" err="1">
                <a:latin typeface="Andale Mono" panose="020B0509000000000004" pitchFamily="49" charset="0"/>
              </a:rPr>
              <a:t>day_length</a:t>
            </a:r>
            <a:r>
              <a:rPr lang="en-US" dirty="0">
                <a:latin typeface="Andale Mono" panose="020B0509000000000004" pitchFamily="49" charset="0"/>
              </a:rPr>
              <a:t>”: 59, “</a:t>
            </a:r>
            <a:r>
              <a:rPr lang="en-US" dirty="0" err="1">
                <a:latin typeface="Andale Mono" panose="020B0509000000000004" pitchFamily="49" charset="0"/>
              </a:rPr>
              <a:t>hottest_temp</a:t>
            </a:r>
            <a:r>
              <a:rPr lang="en-US" dirty="0">
                <a:latin typeface="Andale Mono" panose="020B0509000000000004" pitchFamily="49" charset="0"/>
              </a:rPr>
              <a:t>”: 430},</a:t>
            </a:r>
          </a:p>
          <a:p>
            <a:r>
              <a:rPr lang="en-US" dirty="0">
                <a:latin typeface="Andale Mono" panose="020B0509000000000004" pitchFamily="49" charset="0"/>
              </a:rPr>
              <a:t>		{“name”: “Venus”, “</a:t>
            </a:r>
            <a:r>
              <a:rPr lang="en-US" dirty="0" err="1">
                <a:latin typeface="Andale Mono" panose="020B0509000000000004" pitchFamily="49" charset="0"/>
              </a:rPr>
              <a:t>day_length</a:t>
            </a:r>
            <a:r>
              <a:rPr lang="en-US" dirty="0">
                <a:latin typeface="Andale Mono" panose="020B0509000000000004" pitchFamily="49" charset="0"/>
              </a:rPr>
              <a:t>”: 243.025, “</a:t>
            </a:r>
            <a:r>
              <a:rPr lang="en-US" dirty="0" err="1">
                <a:latin typeface="Andale Mono" panose="020B0509000000000004" pitchFamily="49" charset="0"/>
              </a:rPr>
              <a:t>hottest_temp</a:t>
            </a:r>
            <a:r>
              <a:rPr lang="en-US" dirty="0">
                <a:latin typeface="Andale Mono" panose="020B0509000000000004" pitchFamily="49" charset="0"/>
              </a:rPr>
              <a:t>”: 462},</a:t>
            </a:r>
          </a:p>
          <a:p>
            <a:r>
              <a:rPr lang="en-US" dirty="0">
                <a:latin typeface="Andale Mono" panose="020B0509000000000004" pitchFamily="49" charset="0"/>
              </a:rPr>
              <a:t>		{“name”: “Earth”, “</a:t>
            </a:r>
            <a:r>
              <a:rPr lang="en-US" dirty="0" err="1">
                <a:latin typeface="Andale Mono" panose="020B0509000000000004" pitchFamily="49" charset="0"/>
              </a:rPr>
              <a:t>day_length</a:t>
            </a:r>
            <a:r>
              <a:rPr lang="en-US" dirty="0">
                <a:latin typeface="Andale Mono" panose="020B0509000000000004" pitchFamily="49" charset="0"/>
              </a:rPr>
              <a:t>”: 1, “</a:t>
            </a:r>
            <a:r>
              <a:rPr lang="en-US" dirty="0" err="1">
                <a:latin typeface="Andale Mono" panose="020B0509000000000004" pitchFamily="49" charset="0"/>
              </a:rPr>
              <a:t>hottest_temp</a:t>
            </a:r>
            <a:r>
              <a:rPr lang="en-US" dirty="0">
                <a:latin typeface="Andale Mono" panose="020B0509000000000004" pitchFamily="49" charset="0"/>
              </a:rPr>
              <a:t>”: 56.7},</a:t>
            </a:r>
          </a:p>
          <a:p>
            <a:r>
              <a:rPr lang="en-US" dirty="0">
                <a:latin typeface="Andale Mono" panose="020B0509000000000004" pitchFamily="49" charset="0"/>
              </a:rPr>
              <a:t>		…</a:t>
            </a:r>
          </a:p>
          <a:p>
            <a:r>
              <a:rPr lang="en-US" dirty="0">
                <a:latin typeface="Andale Mono" panose="020B05090000000000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309070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E8D87-A126-5D43-7087-924BB8EC1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5A3CE00-804D-93D8-054E-1153C8E47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337" y="2200149"/>
            <a:ext cx="7504302" cy="3629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36486A4-6EEA-9D53-6D8E-D363B0616630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3E0B4B-2399-AD64-B807-A718E0AEB12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9C5A384-89B3-762B-A03A-FE021EDF307A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824D7F-1FBF-A533-DC17-20B3A70E6F77}"/>
              </a:ext>
            </a:extLst>
          </p:cNvPr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27B4C-2E5B-8C25-5BB6-C2716DCC665B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BE8327D-75EE-DCD9-BAAE-AF1CBF8A7B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872E70A-5710-90B9-1F66-02DB67204E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36EA58-ED2C-FC3A-12EE-EED077757F79}"/>
              </a:ext>
            </a:extLst>
          </p:cNvPr>
          <p:cNvSpPr txBox="1"/>
          <p:nvPr/>
        </p:nvSpPr>
        <p:spPr>
          <a:xfrm>
            <a:off x="419698" y="2316302"/>
            <a:ext cx="5676302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work with your partner from last week, or find someone new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switch driver &amp; navigator roles regularly, e.g., after every task in the notebook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ask us for help! </a:t>
            </a:r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C8C618-24CB-9648-7D4C-FFDB62B9C74D}"/>
              </a:ext>
            </a:extLst>
          </p:cNvPr>
          <p:cNvSpPr txBox="1"/>
          <p:nvPr/>
        </p:nvSpPr>
        <p:spPr>
          <a:xfrm>
            <a:off x="419698" y="1250055"/>
            <a:ext cx="1085637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Pair Programming – Reminder</a:t>
            </a:r>
          </a:p>
        </p:txBody>
      </p:sp>
    </p:spTree>
    <p:extLst>
      <p:ext uri="{BB962C8B-B14F-4D97-AF65-F5344CB8AC3E}">
        <p14:creationId xmlns:p14="http://schemas.microsoft.com/office/powerpoint/2010/main" val="9701199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2B1E2-4053-4816-2901-964578C7BAD6}"/>
              </a:ext>
            </a:extLst>
          </p:cNvPr>
          <p:cNvSpPr txBox="1"/>
          <p:nvPr/>
        </p:nvSpPr>
        <p:spPr>
          <a:xfrm>
            <a:off x="2831962" y="1672365"/>
            <a:ext cx="6572903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Let's get programming: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 </a:t>
            </a:r>
            <a:r>
              <a:rPr lang="en-GB" sz="44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Session 3a – </a:t>
            </a:r>
            <a:endParaRPr lang="en-GB" i="1" dirty="0">
              <a:solidFill>
                <a:schemeClr val="accent5">
                  <a:lumMod val="50000"/>
                </a:schemeClr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algn="ctr"/>
            <a:r>
              <a:rPr lang="en-GB" sz="44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Collections</a:t>
            </a:r>
            <a:endParaRPr lang="en-GB" i="1" dirty="0">
              <a:solidFill>
                <a:schemeClr val="accent5">
                  <a:lumMod val="50000"/>
                </a:schemeClr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21831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2B1E2-4053-4816-2901-964578C7BAD6}"/>
              </a:ext>
            </a:extLst>
          </p:cNvPr>
          <p:cNvSpPr txBox="1"/>
          <p:nvPr/>
        </p:nvSpPr>
        <p:spPr>
          <a:xfrm>
            <a:off x="2812199" y="2290858"/>
            <a:ext cx="6572903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What are list comprehensions?</a:t>
            </a:r>
            <a:endParaRPr lang="en-US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53931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182479" y="1505952"/>
            <a:ext cx="10856376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Programming = Telling the computer what to do</a:t>
            </a:r>
          </a:p>
          <a:p>
            <a:endParaRPr lang="en-GB" sz="3200" b="1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You need to speak a language the computer will understand, e.g., </a:t>
            </a:r>
            <a:r>
              <a:rPr lang="en-GB" sz="3200" b="1">
                <a:solidFill>
                  <a:schemeClr val="accent5">
                    <a:lumMod val="50000"/>
                  </a:schemeClr>
                </a:solidFill>
                <a:highlight>
                  <a:srgbClr val="FFFF00"/>
                </a:highlight>
                <a:latin typeface="Source Sans Pro"/>
                <a:ea typeface="Source Sans Pro"/>
                <a:cs typeface="Calibri"/>
              </a:rPr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33154321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2" name="Picture 1" descr="A group of clothes on a rack&#10;&#10;Description automatically generated">
            <a:extLst>
              <a:ext uri="{FF2B5EF4-FFF2-40B4-BE49-F238E27FC236}">
                <a16:creationId xmlns:a16="http://schemas.microsoft.com/office/drawing/2014/main" id="{1D5DAB0C-E4C3-B54E-987C-4153551B86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5528" y="1189241"/>
            <a:ext cx="5647918" cy="375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513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E17C40-38F3-823A-56ED-8E43CBE4FAD5}"/>
              </a:ext>
            </a:extLst>
          </p:cNvPr>
          <p:cNvSpPr txBox="1"/>
          <p:nvPr/>
        </p:nvSpPr>
        <p:spPr>
          <a:xfrm>
            <a:off x="1946800" y="1425376"/>
            <a:ext cx="8294048" cy="30469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dirty="0">
                <a:latin typeface="Source Sans Pro"/>
                <a:ea typeface="Source Sans Pro"/>
              </a:rPr>
              <a:t>How do I get someone to pick the shirts from the wardrobe?</a:t>
            </a:r>
          </a:p>
          <a:p>
            <a:endParaRPr lang="en-US" sz="3200" dirty="0">
              <a:latin typeface="Source Sans Pro"/>
              <a:ea typeface="Source Sans Pro"/>
            </a:endParaRPr>
          </a:p>
          <a:p>
            <a:pPr marL="342900" indent="-342900">
              <a:buAutoNum type="arabicPeriod"/>
            </a:pPr>
            <a:r>
              <a:rPr lang="en-US" sz="3200" dirty="0">
                <a:latin typeface="Source Sans Pro"/>
                <a:ea typeface="Source Sans Pro"/>
              </a:rPr>
              <a:t>Say that it is the shirts you want,</a:t>
            </a:r>
          </a:p>
          <a:p>
            <a:pPr marL="342900" indent="-342900">
              <a:buAutoNum type="arabicPeriod"/>
            </a:pPr>
            <a:r>
              <a:rPr lang="en-US" sz="3200" dirty="0">
                <a:latin typeface="Source Sans Pro"/>
                <a:ea typeface="Source Sans Pro"/>
              </a:rPr>
              <a:t>For each item of clothing, check if it is a shirt,</a:t>
            </a:r>
          </a:p>
          <a:p>
            <a:pPr marL="342900" indent="-342900">
              <a:buAutoNum type="arabicPeriod"/>
            </a:pPr>
            <a:r>
              <a:rPr lang="en-US" sz="3200" dirty="0">
                <a:latin typeface="Source Sans Pro"/>
                <a:ea typeface="Source Sans Pro"/>
              </a:rPr>
              <a:t>If it’s a shirt, then take it out the wardrobe.</a:t>
            </a:r>
          </a:p>
        </p:txBody>
      </p:sp>
    </p:spTree>
    <p:extLst>
      <p:ext uri="{BB962C8B-B14F-4D97-AF65-F5344CB8AC3E}">
        <p14:creationId xmlns:p14="http://schemas.microsoft.com/office/powerpoint/2010/main" val="23611787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E17C40-38F3-823A-56ED-8E43CBE4FAD5}"/>
              </a:ext>
            </a:extLst>
          </p:cNvPr>
          <p:cNvSpPr txBox="1"/>
          <p:nvPr/>
        </p:nvSpPr>
        <p:spPr>
          <a:xfrm>
            <a:off x="1946800" y="1594709"/>
            <a:ext cx="8294048" cy="31700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000" dirty="0">
                <a:latin typeface="Andale Mono"/>
              </a:rPr>
              <a:t>shirts = [</a:t>
            </a:r>
          </a:p>
          <a:p>
            <a:r>
              <a:rPr lang="en-US" sz="4000" dirty="0">
                <a:latin typeface="Andale Mono"/>
                <a:ea typeface="Calibri"/>
                <a:cs typeface="Calibri"/>
              </a:rPr>
              <a:t>     </a:t>
            </a:r>
            <a:r>
              <a:rPr lang="en-US" sz="4000" err="1">
                <a:latin typeface="Andale Mono"/>
                <a:ea typeface="Calibri"/>
                <a:cs typeface="Calibri"/>
              </a:rPr>
              <a:t>item_of_clothing</a:t>
            </a:r>
            <a:endParaRPr lang="en-US" sz="4000" dirty="0">
              <a:latin typeface="Andale Mono"/>
              <a:ea typeface="Calibri"/>
              <a:cs typeface="Calibri"/>
            </a:endParaRPr>
          </a:p>
          <a:p>
            <a:r>
              <a:rPr lang="en-US" sz="4000" dirty="0">
                <a:latin typeface="Andale Mono"/>
                <a:ea typeface="Calibri"/>
                <a:cs typeface="Calibri"/>
              </a:rPr>
              <a:t>     for item in wardrobe:</a:t>
            </a:r>
          </a:p>
          <a:p>
            <a:r>
              <a:rPr lang="en-US" sz="4000" dirty="0">
                <a:latin typeface="Andale Mono"/>
                <a:ea typeface="Calibri"/>
                <a:cs typeface="Calibri"/>
              </a:rPr>
              <a:t>     if item == shirt</a:t>
            </a:r>
          </a:p>
          <a:p>
            <a:r>
              <a:rPr lang="en-US" sz="4000" dirty="0">
                <a:latin typeface="Andale Mono"/>
                <a:ea typeface="Calibri"/>
                <a:cs typeface="Calibri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833052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E17C40-38F3-823A-56ED-8E43CBE4FAD5}"/>
              </a:ext>
            </a:extLst>
          </p:cNvPr>
          <p:cNvSpPr txBox="1"/>
          <p:nvPr/>
        </p:nvSpPr>
        <p:spPr>
          <a:xfrm>
            <a:off x="826596" y="1594709"/>
            <a:ext cx="10404200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dirty="0" err="1">
                <a:latin typeface="Andale Mono"/>
              </a:rPr>
              <a:t>initial_list</a:t>
            </a:r>
            <a:r>
              <a:rPr lang="en-US" sz="3600" dirty="0">
                <a:latin typeface="Andale Mono"/>
              </a:rPr>
              <a:t> = [thing1, thing2, …]</a:t>
            </a:r>
          </a:p>
          <a:p>
            <a:r>
              <a:rPr lang="en-US" sz="3600" err="1">
                <a:latin typeface="Andale Mono"/>
              </a:rPr>
              <a:t>variable_name</a:t>
            </a:r>
            <a:r>
              <a:rPr lang="en-US" sz="3600" dirty="0">
                <a:latin typeface="Andale Mono"/>
              </a:rPr>
              <a:t> = [</a:t>
            </a:r>
            <a:endParaRPr lang="en-US" sz="3600">
              <a:ea typeface="Calibri"/>
              <a:cs typeface="Calibri"/>
            </a:endParaRPr>
          </a:p>
          <a:p>
            <a:r>
              <a:rPr lang="en-US" sz="3600" dirty="0">
                <a:latin typeface="Andale Mono"/>
                <a:ea typeface="Calibri"/>
                <a:cs typeface="Calibri"/>
              </a:rPr>
              <a:t>     &lt;thing to get new list of&gt;</a:t>
            </a:r>
          </a:p>
          <a:p>
            <a:r>
              <a:rPr lang="en-US" sz="3600" dirty="0">
                <a:latin typeface="Andale Mono"/>
                <a:ea typeface="Calibri"/>
                <a:cs typeface="Calibri"/>
              </a:rPr>
              <a:t>     for item in </a:t>
            </a:r>
            <a:r>
              <a:rPr lang="en-US" sz="3600" dirty="0" err="1">
                <a:latin typeface="Andale Mono"/>
                <a:ea typeface="Calibri"/>
                <a:cs typeface="Calibri"/>
              </a:rPr>
              <a:t>initial_list</a:t>
            </a:r>
            <a:r>
              <a:rPr lang="en-US" sz="3600" dirty="0">
                <a:latin typeface="Andale Mono"/>
                <a:ea typeface="Calibri"/>
                <a:cs typeface="Calibri"/>
              </a:rPr>
              <a:t>:</a:t>
            </a:r>
          </a:p>
          <a:p>
            <a:r>
              <a:rPr lang="en-US" sz="3600" dirty="0">
                <a:latin typeface="Andale Mono"/>
                <a:ea typeface="Calibri"/>
                <a:cs typeface="Calibri"/>
              </a:rPr>
              <a:t>     if item </a:t>
            </a:r>
            <a:r>
              <a:rPr lang="en-US" sz="3600" dirty="0">
                <a:solidFill>
                  <a:srgbClr val="FF0000"/>
                </a:solidFill>
                <a:latin typeface="Andale Mono"/>
                <a:ea typeface="Calibri"/>
                <a:cs typeface="Calibri"/>
              </a:rPr>
              <a:t>==/&gt;/&lt;</a:t>
            </a:r>
            <a:r>
              <a:rPr lang="en-US" sz="3600" dirty="0">
                <a:latin typeface="Andale Mono"/>
                <a:ea typeface="Calibri"/>
                <a:cs typeface="Calibri"/>
              </a:rPr>
              <a:t> &lt;some condition&gt;</a:t>
            </a:r>
          </a:p>
          <a:p>
            <a:r>
              <a:rPr lang="en-US" sz="3600" dirty="0">
                <a:latin typeface="Andale Mono"/>
                <a:ea typeface="Calibri"/>
                <a:cs typeface="Calibri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196063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E17C40-38F3-823A-56ED-8E43CBE4FAD5}"/>
              </a:ext>
            </a:extLst>
          </p:cNvPr>
          <p:cNvSpPr txBox="1"/>
          <p:nvPr/>
        </p:nvSpPr>
        <p:spPr>
          <a:xfrm>
            <a:off x="1946800" y="1425376"/>
            <a:ext cx="8294048" cy="30469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dirty="0">
                <a:latin typeface="Source Sans Pro"/>
                <a:ea typeface="Source Sans Pro"/>
              </a:rPr>
              <a:t>How do I get someone to pick the shirts from the wardrobe?</a:t>
            </a:r>
          </a:p>
          <a:p>
            <a:endParaRPr lang="en-US" sz="3200" dirty="0">
              <a:latin typeface="Source Sans Pro"/>
              <a:ea typeface="Source Sans Pro"/>
            </a:endParaRPr>
          </a:p>
          <a:p>
            <a:pPr marL="342900" indent="-342900">
              <a:buAutoNum type="arabicPeriod"/>
            </a:pPr>
            <a:r>
              <a:rPr lang="en-US" sz="3200" dirty="0">
                <a:latin typeface="Source Sans Pro"/>
                <a:ea typeface="Source Sans Pro"/>
              </a:rPr>
              <a:t>Say that it is the shirts you want,</a:t>
            </a:r>
          </a:p>
          <a:p>
            <a:pPr marL="342900" indent="-342900">
              <a:buAutoNum type="arabicPeriod"/>
            </a:pPr>
            <a:r>
              <a:rPr lang="en-US" sz="3200" dirty="0">
                <a:latin typeface="Source Sans Pro"/>
                <a:ea typeface="Source Sans Pro"/>
              </a:rPr>
              <a:t>For each item of clothing, check if it is a shirt,</a:t>
            </a:r>
          </a:p>
          <a:p>
            <a:pPr marL="342900" indent="-342900">
              <a:buAutoNum type="arabicPeriod"/>
            </a:pPr>
            <a:r>
              <a:rPr lang="en-US" sz="3200" dirty="0">
                <a:latin typeface="Source Sans Pro"/>
                <a:ea typeface="Source Sans Pro"/>
              </a:rPr>
              <a:t>If it’s a shirt, then take it out the wardrobe.</a:t>
            </a:r>
          </a:p>
        </p:txBody>
      </p:sp>
    </p:spTree>
    <p:extLst>
      <p:ext uri="{BB962C8B-B14F-4D97-AF65-F5344CB8AC3E}">
        <p14:creationId xmlns:p14="http://schemas.microsoft.com/office/powerpoint/2010/main" val="11439005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2B1E2-4053-4816-2901-964578C7BAD6}"/>
              </a:ext>
            </a:extLst>
          </p:cNvPr>
          <p:cNvSpPr txBox="1"/>
          <p:nvPr/>
        </p:nvSpPr>
        <p:spPr>
          <a:xfrm>
            <a:off x="2812199" y="2290858"/>
            <a:ext cx="6572903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Some maths functions that may come in handy...</a:t>
            </a:r>
          </a:p>
        </p:txBody>
      </p:sp>
    </p:spTree>
    <p:extLst>
      <p:ext uri="{BB962C8B-B14F-4D97-AF65-F5344CB8AC3E}">
        <p14:creationId xmlns:p14="http://schemas.microsoft.com/office/powerpoint/2010/main" val="217766672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E17C40-38F3-823A-56ED-8E43CBE4FAD5}"/>
              </a:ext>
            </a:extLst>
          </p:cNvPr>
          <p:cNvSpPr txBox="1"/>
          <p:nvPr/>
        </p:nvSpPr>
        <p:spPr>
          <a:xfrm>
            <a:off x="1145723" y="1138812"/>
            <a:ext cx="9948304" cy="403187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b="1" dirty="0">
                <a:ea typeface="+mn-lt"/>
                <a:cs typeface="+mn-lt"/>
              </a:rPr>
              <a:t>max( ) / min() </a:t>
            </a:r>
            <a:br>
              <a:rPr lang="en-US" sz="3200" dirty="0">
                <a:ea typeface="+mn-lt"/>
                <a:cs typeface="+mn-lt"/>
              </a:rPr>
            </a:br>
            <a:r>
              <a:rPr lang="en-US" sz="3200" dirty="0">
                <a:ea typeface="+mn-lt"/>
                <a:cs typeface="+mn-lt"/>
              </a:rPr>
              <a:t>Get the largest/smallest element in a group. For letters it will mean 'highest/lowest in the alphabet'.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b="1" dirty="0" err="1">
                <a:ea typeface="+mn-lt"/>
                <a:cs typeface="+mn-lt"/>
              </a:rPr>
              <a:t>len</a:t>
            </a:r>
            <a:r>
              <a:rPr lang="en-US" sz="3200" b="1" dirty="0">
                <a:ea typeface="+mn-lt"/>
                <a:cs typeface="+mn-lt"/>
              </a:rPr>
              <a:t>( )</a:t>
            </a:r>
            <a:br>
              <a:rPr lang="en-US" sz="3200" b="1" dirty="0">
                <a:ea typeface="+mn-lt"/>
                <a:cs typeface="+mn-lt"/>
              </a:rPr>
            </a:br>
            <a:r>
              <a:rPr lang="en-US" sz="3200" dirty="0">
                <a:ea typeface="+mn-lt"/>
                <a:cs typeface="+mn-lt"/>
              </a:rPr>
              <a:t>Size of the collection, can be used on lists, </a:t>
            </a:r>
            <a:r>
              <a:rPr lang="en-US" sz="3200" dirty="0" err="1">
                <a:ea typeface="+mn-lt"/>
                <a:cs typeface="+mn-lt"/>
              </a:rPr>
              <a:t>dicts</a:t>
            </a:r>
            <a:r>
              <a:rPr lang="en-US" sz="3200" dirty="0">
                <a:ea typeface="+mn-lt"/>
                <a:cs typeface="+mn-lt"/>
              </a:rPr>
              <a:t>, but also on strings.</a:t>
            </a:r>
            <a:endParaRPr lang="en-US" sz="3200" dirty="0">
              <a:ea typeface="Calibri" panose="020F0502020204030204"/>
              <a:cs typeface="Calibri" panose="020F050202020403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b="1" dirty="0">
                <a:ea typeface="+mn-lt"/>
                <a:cs typeface="+mn-lt"/>
              </a:rPr>
              <a:t>sum( )</a:t>
            </a:r>
            <a:br>
              <a:rPr lang="en-US" sz="3200" dirty="0">
                <a:ea typeface="+mn-lt"/>
                <a:cs typeface="+mn-lt"/>
              </a:rPr>
            </a:br>
            <a:r>
              <a:rPr lang="en-US" sz="3200" dirty="0">
                <a:ea typeface="+mn-lt"/>
                <a:cs typeface="+mn-lt"/>
              </a:rPr>
              <a:t>Combine all elements. Just used for numbers.</a:t>
            </a:r>
            <a:endParaRPr lang="en-US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576505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2B1E2-4053-4816-2901-964578C7BAD6}"/>
              </a:ext>
            </a:extLst>
          </p:cNvPr>
          <p:cNvSpPr txBox="1"/>
          <p:nvPr/>
        </p:nvSpPr>
        <p:spPr>
          <a:xfrm>
            <a:off x="2831962" y="1672365"/>
            <a:ext cx="6572903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Let's keep programming: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 </a:t>
            </a:r>
            <a:r>
              <a:rPr lang="en-GB" sz="44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Session 3b – </a:t>
            </a:r>
            <a:endParaRPr lang="en-GB" i="1" dirty="0">
              <a:solidFill>
                <a:schemeClr val="accent5">
                  <a:lumMod val="50000"/>
                </a:schemeClr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algn="ctr"/>
            <a:r>
              <a:rPr lang="en-GB" sz="44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List Comprehensions</a:t>
            </a:r>
            <a:endParaRPr lang="en-GB" i="1" dirty="0">
              <a:solidFill>
                <a:schemeClr val="accent5">
                  <a:lumMod val="50000"/>
                </a:schemeClr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38884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2B1E2-4053-4816-2901-964578C7BAD6}"/>
              </a:ext>
            </a:extLst>
          </p:cNvPr>
          <p:cNvSpPr txBox="1"/>
          <p:nvPr/>
        </p:nvSpPr>
        <p:spPr>
          <a:xfrm>
            <a:off x="2831962" y="1672365"/>
            <a:ext cx="6572903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u="sng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Finishing up...</a:t>
            </a:r>
          </a:p>
          <a:p>
            <a:pPr marL="571500" indent="-571500" algn="ctr">
              <a:buFont typeface="Arial"/>
              <a:buChar char="•"/>
            </a:pPr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How to import data</a:t>
            </a:r>
          </a:p>
          <a:p>
            <a:pPr marL="571500" indent="-571500" algn="ctr">
              <a:buFont typeface="Arial"/>
              <a:buChar char="•"/>
            </a:pPr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Additional resources</a:t>
            </a:r>
          </a:p>
          <a:p>
            <a:pPr marL="571500" indent="-571500" algn="ctr">
              <a:buFont typeface="Arial"/>
              <a:buChar char="•"/>
            </a:pPr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Feedback for us</a:t>
            </a:r>
          </a:p>
        </p:txBody>
      </p:sp>
    </p:spTree>
    <p:extLst>
      <p:ext uri="{BB962C8B-B14F-4D97-AF65-F5344CB8AC3E}">
        <p14:creationId xmlns:p14="http://schemas.microsoft.com/office/powerpoint/2010/main" val="16747882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2B1E2-4053-4816-2901-964578C7BAD6}"/>
              </a:ext>
            </a:extLst>
          </p:cNvPr>
          <p:cNvSpPr txBox="1"/>
          <p:nvPr/>
        </p:nvSpPr>
        <p:spPr>
          <a:xfrm>
            <a:off x="1542425" y="1164365"/>
            <a:ext cx="9230133" cy="38472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How to import data</a:t>
            </a:r>
            <a:endParaRPr lang="en-US"/>
          </a:p>
          <a:p>
            <a:pPr algn="ctr"/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 panose="020F0502020204030204"/>
            </a:endParaRPr>
          </a:p>
          <a:p>
            <a:pPr algn="ctr"/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To import data there is a range of methods, the easiest is using the package 'pandas'</a:t>
            </a:r>
          </a:p>
          <a:p>
            <a:pPr algn="ctr"/>
            <a:endParaRPr lang="en-GB" sz="32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 panose="020F0502020204030204"/>
            </a:endParaRPr>
          </a:p>
          <a:p>
            <a:r>
              <a:rPr lang="en-GB" sz="2800" b="1" i="1" err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Eg.</a:t>
            </a:r>
            <a:r>
              <a:rPr lang="en-GB" sz="28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 </a:t>
            </a:r>
          </a:p>
          <a:p>
            <a:r>
              <a:rPr lang="en-GB" sz="28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import pandas as pd</a:t>
            </a:r>
          </a:p>
          <a:p>
            <a:r>
              <a:rPr lang="en-GB" sz="2800" i="1" err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data_frame</a:t>
            </a:r>
            <a:r>
              <a:rPr lang="en-GB" sz="28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 = </a:t>
            </a:r>
            <a:r>
              <a:rPr lang="en-GB" sz="2800" i="1" err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pd.read_csv</a:t>
            </a:r>
            <a:r>
              <a:rPr lang="en-GB" sz="28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("&lt;Your File Pathway&gt;")</a:t>
            </a:r>
          </a:p>
        </p:txBody>
      </p:sp>
    </p:spTree>
    <p:extLst>
      <p:ext uri="{BB962C8B-B14F-4D97-AF65-F5344CB8AC3E}">
        <p14:creationId xmlns:p14="http://schemas.microsoft.com/office/powerpoint/2010/main" val="207608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9698" y="1485162"/>
            <a:ext cx="413915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Count from 1 to 10.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6622F9-D5A1-C4FB-E8A7-5AFC0770657A}"/>
              </a:ext>
            </a:extLst>
          </p:cNvPr>
          <p:cNvSpPr txBox="1"/>
          <p:nvPr/>
        </p:nvSpPr>
        <p:spPr>
          <a:xfrm>
            <a:off x="772886" y="3892753"/>
            <a:ext cx="207917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/>
              <a:t>🧑‍💻</a:t>
            </a:r>
          </a:p>
        </p:txBody>
      </p:sp>
      <p:sp>
        <p:nvSpPr>
          <p:cNvPr id="5" name="Oval Callout 4">
            <a:extLst>
              <a:ext uri="{FF2B5EF4-FFF2-40B4-BE49-F238E27FC236}">
                <a16:creationId xmlns:a16="http://schemas.microsoft.com/office/drawing/2014/main" id="{1E15C9F8-8B0D-43BF-2425-4B187CF1B988}"/>
              </a:ext>
            </a:extLst>
          </p:cNvPr>
          <p:cNvSpPr/>
          <p:nvPr/>
        </p:nvSpPr>
        <p:spPr>
          <a:xfrm>
            <a:off x="1611086" y="2329543"/>
            <a:ext cx="2710543" cy="1563210"/>
          </a:xfrm>
          <a:prstGeom prst="wedgeEllipseCallo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1, 2, 3, 4, 5, 6, 7, 8, 9, 10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7B01FC-942B-D2E8-2DCA-735DFDA991A8}"/>
              </a:ext>
            </a:extLst>
          </p:cNvPr>
          <p:cNvSpPr txBox="1"/>
          <p:nvPr/>
        </p:nvSpPr>
        <p:spPr>
          <a:xfrm>
            <a:off x="6374182" y="1485162"/>
            <a:ext cx="539811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>
                <a:solidFill>
                  <a:srgbClr val="002E5F"/>
                </a:solidFill>
                <a:effectLst/>
                <a:latin typeface="Andale Mono" panose="020B0509000000000004" pitchFamily="49" charset="0"/>
                <a:ea typeface="Source Sans Pro" panose="020B0503030403020204" pitchFamily="34" charset="0"/>
              </a:rPr>
              <a:t>for</a:t>
            </a:r>
            <a:r>
              <a:rPr lang="en-GB" sz="2400" b="1">
                <a:solidFill>
                  <a:srgbClr val="002E5F"/>
                </a:solidFill>
                <a:latin typeface="Andale Mono" panose="020B0509000000000004" pitchFamily="49" charset="0"/>
                <a:ea typeface="Source Sans Pro" panose="020B0503030403020204" pitchFamily="34" charset="0"/>
              </a:rPr>
              <a:t> number </a:t>
            </a:r>
            <a:r>
              <a:rPr lang="en-GB" sz="2400" b="1">
                <a:solidFill>
                  <a:srgbClr val="002E5F"/>
                </a:solidFill>
                <a:effectLst/>
                <a:latin typeface="Andale Mono" panose="020B0509000000000004" pitchFamily="49" charset="0"/>
                <a:ea typeface="Source Sans Pro" panose="020B0503030403020204" pitchFamily="34" charset="0"/>
              </a:rPr>
              <a:t>in</a:t>
            </a:r>
            <a:r>
              <a:rPr lang="en-GB" sz="2400" b="1">
                <a:solidFill>
                  <a:srgbClr val="002E5F"/>
                </a:solidFill>
                <a:latin typeface="Andale Mono" panose="020B0509000000000004" pitchFamily="49" charset="0"/>
                <a:ea typeface="Source Sans Pro" panose="020B0503030403020204" pitchFamily="34" charset="0"/>
              </a:rPr>
              <a:t> </a:t>
            </a:r>
            <a:r>
              <a:rPr lang="en-GB" sz="2400" b="1">
                <a:solidFill>
                  <a:srgbClr val="002E5F"/>
                </a:solidFill>
                <a:effectLst/>
                <a:latin typeface="Andale Mono" panose="020B0509000000000004" pitchFamily="49" charset="0"/>
                <a:ea typeface="Source Sans Pro" panose="020B0503030403020204" pitchFamily="34" charset="0"/>
              </a:rPr>
              <a:t>range</a:t>
            </a:r>
            <a:r>
              <a:rPr lang="en-GB" sz="2400" b="1">
                <a:solidFill>
                  <a:srgbClr val="002E5F"/>
                </a:solidFill>
                <a:latin typeface="Andale Mono" panose="020B0509000000000004" pitchFamily="49" charset="0"/>
                <a:ea typeface="Source Sans Pro" panose="020B0503030403020204" pitchFamily="34" charset="0"/>
              </a:rPr>
              <a:t>(</a:t>
            </a:r>
            <a:r>
              <a:rPr lang="en-GB" sz="2400" b="1">
                <a:solidFill>
                  <a:srgbClr val="002E5F"/>
                </a:solidFill>
                <a:effectLst/>
                <a:latin typeface="Andale Mono" panose="020B0509000000000004" pitchFamily="49" charset="0"/>
                <a:ea typeface="Source Sans Pro" panose="020B0503030403020204" pitchFamily="34" charset="0"/>
              </a:rPr>
              <a:t>1</a:t>
            </a:r>
            <a:r>
              <a:rPr lang="en-GB" sz="2400" b="1">
                <a:solidFill>
                  <a:srgbClr val="002E5F"/>
                </a:solidFill>
                <a:latin typeface="Andale Mono" panose="020B0509000000000004" pitchFamily="49" charset="0"/>
                <a:ea typeface="Source Sans Pro" panose="020B0503030403020204" pitchFamily="34" charset="0"/>
              </a:rPr>
              <a:t>,</a:t>
            </a:r>
            <a:r>
              <a:rPr lang="en-GB" sz="2400" b="1">
                <a:solidFill>
                  <a:srgbClr val="002E5F"/>
                </a:solidFill>
                <a:effectLst/>
                <a:latin typeface="Andale Mono" panose="020B0509000000000004" pitchFamily="49" charset="0"/>
                <a:ea typeface="Source Sans Pro" panose="020B0503030403020204" pitchFamily="34" charset="0"/>
              </a:rPr>
              <a:t>11</a:t>
            </a:r>
            <a:r>
              <a:rPr lang="en-GB" sz="2400" b="1">
                <a:solidFill>
                  <a:srgbClr val="002E5F"/>
                </a:solidFill>
                <a:latin typeface="Andale Mono" panose="020B0509000000000004" pitchFamily="49" charset="0"/>
                <a:ea typeface="Source Sans Pro" panose="020B0503030403020204" pitchFamily="34" charset="0"/>
              </a:rPr>
              <a:t>): 	</a:t>
            </a:r>
            <a:r>
              <a:rPr lang="en-GB" sz="2400" b="1">
                <a:solidFill>
                  <a:srgbClr val="002E5F"/>
                </a:solidFill>
                <a:effectLst/>
                <a:latin typeface="Andale Mono" panose="020B0509000000000004" pitchFamily="49" charset="0"/>
                <a:ea typeface="Source Sans Pro" panose="020B0503030403020204" pitchFamily="34" charset="0"/>
              </a:rPr>
              <a:t>print</a:t>
            </a:r>
            <a:r>
              <a:rPr lang="en-GB" sz="2400" b="1">
                <a:solidFill>
                  <a:srgbClr val="002E5F"/>
                </a:solidFill>
                <a:latin typeface="Andale Mono" panose="020B0509000000000004" pitchFamily="49" charset="0"/>
                <a:ea typeface="Source Sans Pro" panose="020B0503030403020204" pitchFamily="34" charset="0"/>
              </a:rPr>
              <a:t>(number)</a:t>
            </a:r>
            <a:endParaRPr lang="en-GB" sz="2400" b="1">
              <a:solidFill>
                <a:srgbClr val="002E5F"/>
              </a:solidFill>
              <a:latin typeface="Andale Mono" panose="020B0509000000000004" pitchFamily="49" charset="0"/>
              <a:ea typeface="Source Sans Pro" panose="020B0503030403020204" pitchFamily="34" charset="0"/>
              <a:cs typeface="Calibri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42EE14F-C873-B5A9-0D57-7750378BA7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4182" y="2612680"/>
            <a:ext cx="11116259" cy="26424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4026425" y="394559"/>
            <a:ext cx="413915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292769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856009" y="1212382"/>
            <a:ext cx="10091153" cy="39087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Additional Resources</a:t>
            </a:r>
          </a:p>
          <a:p>
            <a:endParaRPr lang="en-GB" sz="28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This course used (slightly modified) notebooks from </a:t>
            </a: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Code Storytelling </a:t>
            </a: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(</a:t>
            </a: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http://www.codestorytelling.com</a:t>
            </a: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). We covered badges 1,2,4,5,7, and 8. Consider working through some more of the notebooks and watching some of the videos.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Think Python</a:t>
            </a: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is an introductory Python book with many exercises, free to read online: </a:t>
            </a: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  <a:hlinkClick r:id="rId7"/>
              </a:rPr>
              <a:t>https://greenteapress.com/wp/think-python-2e/</a:t>
            </a:r>
            <a:endParaRPr lang="en-GB" sz="24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82528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1070932" y="1538023"/>
            <a:ext cx="10091153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Feedback for us...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GB" sz="28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 hope you've enjoyed the course as much as we did.</a:t>
            </a:r>
            <a:endParaRPr lang="en-GB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It is really useful for us to hear your feedback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2400" dirty="0">
                <a:solidFill>
                  <a:schemeClr val="accent5">
                    <a:lumMod val="50000"/>
                  </a:schemeClr>
                </a:solidFill>
                <a:ea typeface="+mn-lt"/>
                <a:cs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https://forms.office.com/r/YYNrqvuNr8</a:t>
            </a:r>
            <a:endParaRPr lang="en-GB">
              <a:solidFill>
                <a:srgbClr val="000000"/>
              </a:solidFill>
              <a:ea typeface="Calibri" panose="020F0502020204030204"/>
              <a:cs typeface="Calibri" panose="020F0502020204030204"/>
            </a:endParaRPr>
          </a:p>
          <a:p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Calibri"/>
                <a:ea typeface="Calibri"/>
                <a:cs typeface="Calibri"/>
              </a:rPr>
              <a:t>Should be really quick and only take 5 mins (maximum!)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0560998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275448" y="690476"/>
            <a:ext cx="3565307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Thank you from us!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49D8B0-051F-7EC4-E680-94D6C379DF7B}"/>
              </a:ext>
            </a:extLst>
          </p:cNvPr>
          <p:cNvSpPr txBox="1"/>
          <p:nvPr/>
        </p:nvSpPr>
        <p:spPr>
          <a:xfrm>
            <a:off x="818260" y="1167301"/>
            <a:ext cx="10479682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Python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Introduction to Data Analysis in Python (26/11-03/12/2024, with Aislinn Keogh)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Silent Disco: Facial Recognition in Historical Photographs with Artificial Intelligence in Python (23/09/2024, 14:00–16:00, with Martin Disley)</a:t>
            </a:r>
          </a:p>
          <a:p>
            <a:endParaRPr lang="en-US" sz="2800" b="1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2800" b="1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Other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Build Your Personal or Project Website with GitHub Pages (4-11/11/2024, with Sarah Schöttler &amp; Aislinn Keogh)</a:t>
            </a:r>
          </a:p>
        </p:txBody>
      </p:sp>
    </p:spTree>
    <p:extLst>
      <p:ext uri="{BB962C8B-B14F-4D97-AF65-F5344CB8AC3E}">
        <p14:creationId xmlns:p14="http://schemas.microsoft.com/office/powerpoint/2010/main" val="4054433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A253FCC-0262-7BB6-05AD-FA1BBBBDD1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1440226"/>
            <a:ext cx="9949543" cy="82103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25C90F-5346-E364-BDE9-CEA2557D14F4}"/>
              </a:ext>
            </a:extLst>
          </p:cNvPr>
          <p:cNvSpPr txBox="1"/>
          <p:nvPr/>
        </p:nvSpPr>
        <p:spPr>
          <a:xfrm>
            <a:off x="10297885" y="4625305"/>
            <a:ext cx="1208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Code cells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70511F-F3DE-2E3C-2ACC-4E7FB9C5504E}"/>
              </a:ext>
            </a:extLst>
          </p:cNvPr>
          <p:cNvSpPr txBox="1"/>
          <p:nvPr/>
        </p:nvSpPr>
        <p:spPr>
          <a:xfrm>
            <a:off x="10297885" y="2289514"/>
            <a:ext cx="178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Markdown cells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D76C09DC-3FA9-2A15-EB16-2634BBC9033E}"/>
              </a:ext>
            </a:extLst>
          </p:cNvPr>
          <p:cNvSpPr/>
          <p:nvPr/>
        </p:nvSpPr>
        <p:spPr>
          <a:xfrm>
            <a:off x="9906000" y="87868"/>
            <a:ext cx="391885" cy="3874532"/>
          </a:xfrm>
          <a:prstGeom prst="rightBrace">
            <a:avLst>
              <a:gd name="adj1" fmla="val 8333"/>
              <a:gd name="adj2" fmla="val 61519"/>
            </a:avLst>
          </a:prstGeom>
          <a:ln w="28575">
            <a:solidFill>
              <a:srgbClr val="002E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4C2CCB11-A3C6-8398-95B8-C341B7884255}"/>
              </a:ext>
            </a:extLst>
          </p:cNvPr>
          <p:cNvSpPr/>
          <p:nvPr/>
        </p:nvSpPr>
        <p:spPr>
          <a:xfrm>
            <a:off x="9906000" y="4045674"/>
            <a:ext cx="391885" cy="2626203"/>
          </a:xfrm>
          <a:prstGeom prst="rightBrace">
            <a:avLst>
              <a:gd name="adj1" fmla="val 8333"/>
              <a:gd name="adj2" fmla="val 27944"/>
            </a:avLst>
          </a:prstGeom>
          <a:ln w="28575">
            <a:solidFill>
              <a:srgbClr val="002E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4B8556-6372-6FEC-15CB-44EE60668CAF}"/>
              </a:ext>
            </a:extLst>
          </p:cNvPr>
          <p:cNvSpPr txBox="1"/>
          <p:nvPr/>
        </p:nvSpPr>
        <p:spPr>
          <a:xfrm>
            <a:off x="528555" y="502116"/>
            <a:ext cx="4139150" cy="584775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err="1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Jupyter</a:t>
            </a:r>
            <a:r>
              <a:rPr lang="en-GB" sz="3200" b="1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 Notebooks</a:t>
            </a:r>
          </a:p>
        </p:txBody>
      </p:sp>
    </p:spTree>
    <p:extLst>
      <p:ext uri="{BB962C8B-B14F-4D97-AF65-F5344CB8AC3E}">
        <p14:creationId xmlns:p14="http://schemas.microsoft.com/office/powerpoint/2010/main" val="2819032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9698" y="1250055"/>
            <a:ext cx="10856376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Code is written in </a:t>
            </a:r>
            <a:r>
              <a:rPr lang="en-GB" sz="3200" b="1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lines</a:t>
            </a:r>
            <a:r>
              <a:rPr lang="en-GB" sz="320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. Each line does something, and they are </a:t>
            </a:r>
            <a:r>
              <a:rPr lang="en-GB" sz="3200" b="1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executed</a:t>
            </a:r>
            <a:r>
              <a:rPr lang="en-GB" sz="320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 from top to bottom.</a:t>
            </a:r>
          </a:p>
          <a:p>
            <a:endParaRPr lang="en-GB" sz="3200">
              <a:solidFill>
                <a:srgbClr val="002E5F"/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3200">
                <a:solidFill>
                  <a:srgbClr val="002E5F"/>
                </a:solidFill>
                <a:effectLst/>
                <a:latin typeface="Andale Mono" panose="020B0509000000000004" pitchFamily="49" charset="0"/>
              </a:rPr>
              <a:t>count</a:t>
            </a:r>
            <a:r>
              <a:rPr lang="en-GB" sz="3200">
                <a:solidFill>
                  <a:srgbClr val="002E5F"/>
                </a:solidFill>
                <a:latin typeface="Andale Mono" panose="020B0509000000000004" pitchFamily="49" charset="0"/>
              </a:rPr>
              <a:t> </a:t>
            </a:r>
            <a:r>
              <a:rPr lang="en-GB" sz="3200" b="1">
                <a:solidFill>
                  <a:srgbClr val="002E5F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3200">
                <a:solidFill>
                  <a:srgbClr val="002E5F"/>
                </a:solidFill>
                <a:latin typeface="Andale Mono" panose="020B0509000000000004" pitchFamily="49" charset="0"/>
              </a:rPr>
              <a:t> 43</a:t>
            </a:r>
          </a:p>
          <a:p>
            <a:r>
              <a:rPr lang="en-GB" sz="3200">
                <a:solidFill>
                  <a:srgbClr val="002E5F"/>
                </a:solidFill>
                <a:effectLst/>
                <a:latin typeface="Andale Mono" panose="020B0509000000000004" pitchFamily="49" charset="0"/>
              </a:rPr>
              <a:t>print(count)</a:t>
            </a:r>
            <a:r>
              <a:rPr lang="en-GB" sz="3200">
                <a:solidFill>
                  <a:srgbClr val="002E5F"/>
                </a:solidFill>
                <a:latin typeface="Andale Mono" panose="020B0509000000000004" pitchFamily="49" charset="0"/>
              </a:rPr>
              <a:t> </a:t>
            </a:r>
          </a:p>
          <a:p>
            <a:r>
              <a:rPr lang="en-GB" sz="3200">
                <a:solidFill>
                  <a:srgbClr val="002E5F"/>
                </a:solidFill>
                <a:effectLst/>
                <a:latin typeface="Andale Mono" panose="020B0509000000000004" pitchFamily="49" charset="0"/>
              </a:rPr>
              <a:t>count</a:t>
            </a:r>
            <a:r>
              <a:rPr lang="en-GB" sz="3200">
                <a:solidFill>
                  <a:srgbClr val="002E5F"/>
                </a:solidFill>
                <a:latin typeface="Andale Mono" panose="020B0509000000000004" pitchFamily="49" charset="0"/>
              </a:rPr>
              <a:t> </a:t>
            </a:r>
            <a:r>
              <a:rPr lang="en-GB" sz="3200" b="1">
                <a:solidFill>
                  <a:srgbClr val="002E5F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3200">
                <a:solidFill>
                  <a:srgbClr val="002E5F"/>
                </a:solidFill>
                <a:latin typeface="Andale Mono" panose="020B0509000000000004" pitchFamily="49" charset="0"/>
              </a:rPr>
              <a:t> 44</a:t>
            </a:r>
          </a:p>
          <a:p>
            <a:r>
              <a:rPr lang="en-GB" sz="3200">
                <a:solidFill>
                  <a:srgbClr val="002E5F"/>
                </a:solidFill>
                <a:effectLst/>
                <a:latin typeface="Andale Mono" panose="020B0509000000000004" pitchFamily="49" charset="0"/>
              </a:rPr>
              <a:t>print(count)</a:t>
            </a:r>
            <a:endParaRPr lang="en-GB" sz="3200">
              <a:solidFill>
                <a:srgbClr val="002E5F"/>
              </a:solidFill>
              <a:latin typeface="Andale Mono" panose="020B0509000000000004" pitchFamily="49" charset="0"/>
              <a:ea typeface="Source Sans Pro"/>
              <a:cs typeface="Calibri"/>
            </a:endParaRPr>
          </a:p>
          <a:p>
            <a:endParaRPr lang="en-GB" sz="320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3784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DEB3CAC-207D-21BC-8AB0-BE5EB2A2B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3143" y="3488989"/>
            <a:ext cx="3878892" cy="245461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9698" y="1250055"/>
            <a:ext cx="10856376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Variables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are places to store values for later. There are different types of variables: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string 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text, e.g., </a:t>
            </a:r>
            <a:r>
              <a:rPr lang="en-GB" sz="32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“banana” or “I like Python”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int 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(integer) for whole numbers, e.g., </a:t>
            </a:r>
            <a:r>
              <a:rPr lang="en-GB" sz="32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1, 5, 2014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float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for decimal numbers, e.g., </a:t>
            </a:r>
            <a:r>
              <a:rPr lang="en-GB" sz="32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2.25, 6.1246, 16.2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bool 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(Boolean) for logic values: </a:t>
            </a:r>
            <a:r>
              <a:rPr lang="en-GB" sz="3200" i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True, False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i="1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3200" err="1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my_favourite_fruit</a:t>
            </a:r>
            <a:r>
              <a:rPr lang="en-GB" sz="3200">
                <a:solidFill>
                  <a:schemeClr val="accent5">
                    <a:lumMod val="50000"/>
                  </a:schemeClr>
                </a:solidFill>
                <a:latin typeface="Andale Mono" panose="020B0509000000000004" pitchFamily="49" charset="0"/>
                <a:ea typeface="Source Sans Pro"/>
                <a:cs typeface="Calibri"/>
              </a:rPr>
              <a:t> = “apple”</a:t>
            </a:r>
          </a:p>
          <a:p>
            <a:endParaRPr lang="en-GB" sz="320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B19138-DF47-BF69-FC6A-95DFE4D184F4}"/>
              </a:ext>
            </a:extLst>
          </p:cNvPr>
          <p:cNvSpPr txBox="1"/>
          <p:nvPr/>
        </p:nvSpPr>
        <p:spPr>
          <a:xfrm rot="20149841">
            <a:off x="9892067" y="4772335"/>
            <a:ext cx="25472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err="1">
                <a:highlight>
                  <a:srgbClr val="FFFF00"/>
                </a:highlight>
              </a:rPr>
              <a:t>my_favourite_fruit</a:t>
            </a:r>
            <a:endParaRPr lang="en-US" sz="1600">
              <a:highlight>
                <a:srgbClr val="FFFF00"/>
              </a:highligh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08A369-81F2-E0CB-C619-528B466B31A4}"/>
              </a:ext>
            </a:extLst>
          </p:cNvPr>
          <p:cNvSpPr txBox="1"/>
          <p:nvPr/>
        </p:nvSpPr>
        <p:spPr>
          <a:xfrm rot="253327">
            <a:off x="9787696" y="4339209"/>
            <a:ext cx="1059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highlight>
                  <a:srgbClr val="C0C0C0"/>
                </a:highlight>
              </a:rPr>
              <a:t>“apple”</a:t>
            </a:r>
          </a:p>
        </p:txBody>
      </p:sp>
    </p:spTree>
    <p:extLst>
      <p:ext uri="{BB962C8B-B14F-4D97-AF65-F5344CB8AC3E}">
        <p14:creationId xmlns:p14="http://schemas.microsoft.com/office/powerpoint/2010/main" val="240846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D3CBF-D368-7764-60BD-E91ABF72B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B0535B-4F0E-4D9F-ECC4-460AE44E1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5333" y="331678"/>
            <a:ext cx="12192000" cy="589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5FE9CF-6293-55BA-F160-467D27DA223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A33903-CA4F-EEE8-B47E-2A13B3DB8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CF3E7E-0292-97EF-F6B3-00EBEB8B5A50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759E10-C711-3B40-9F22-815B3576B471}"/>
              </a:ext>
            </a:extLst>
          </p:cNvPr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C229B6-E27C-03DB-FF36-46216E07F665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1F5887-5B49-2403-51EB-0F95C58099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18C097E-E1D7-0A0C-5C74-09C19E302B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0F1EE1-9338-40A2-BE74-0B6879411532}"/>
              </a:ext>
            </a:extLst>
          </p:cNvPr>
          <p:cNvSpPr txBox="1"/>
          <p:nvPr/>
        </p:nvSpPr>
        <p:spPr>
          <a:xfrm>
            <a:off x="48000" y="5966043"/>
            <a:ext cx="52677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>
                <a:solidFill>
                  <a:schemeClr val="bg1"/>
                </a:solidFill>
              </a:rPr>
              <a:t>Image from https://</a:t>
            </a:r>
            <a:r>
              <a:rPr lang="en-US" sz="1400" i="1" dirty="0" err="1">
                <a:solidFill>
                  <a:schemeClr val="bg1"/>
                </a:solidFill>
              </a:rPr>
              <a:t>medium.com</a:t>
            </a:r>
            <a:r>
              <a:rPr lang="en-US" sz="1400" i="1" dirty="0">
                <a:solidFill>
                  <a:schemeClr val="bg1"/>
                </a:solidFill>
              </a:rPr>
              <a:t>/@</a:t>
            </a:r>
            <a:r>
              <a:rPr lang="en-US" sz="1400" i="1" dirty="0" err="1">
                <a:solidFill>
                  <a:schemeClr val="bg1"/>
                </a:solidFill>
              </a:rPr>
              <a:t>tomspencer_uk</a:t>
            </a:r>
            <a:r>
              <a:rPr lang="en-US" sz="1400" i="1" dirty="0">
                <a:solidFill>
                  <a:schemeClr val="bg1"/>
                </a:solidFill>
              </a:rPr>
              <a:t>/pair-programming-and-problem-solving-4531ef3bf171</a:t>
            </a:r>
          </a:p>
        </p:txBody>
      </p:sp>
    </p:spTree>
    <p:extLst>
      <p:ext uri="{BB962C8B-B14F-4D97-AF65-F5344CB8AC3E}">
        <p14:creationId xmlns:p14="http://schemas.microsoft.com/office/powerpoint/2010/main" val="1143457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4cecb87-7127-4cec-8ade-f39cabdda460">
      <Terms xmlns="http://schemas.microsoft.com/office/infopath/2007/PartnerControls"/>
    </lcf76f155ced4ddcb4097134ff3c332f>
    <TaxCatchAll xmlns="e0533433-c614-42f1-a6db-1e117b426f0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17" ma:contentTypeDescription="Create a new document." ma:contentTypeScope="" ma:versionID="04b742c5bf569d2debdb498bb1277d78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e889253071e53db095a262fdc7b35583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52b77c-496f-4984-9256-af5fcad5ff1d}" ma:internalName="TaxCatchAll" ma:showField="CatchAllData" ma:web="e0533433-c614-42f1-a6db-1e117b426f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FA59BC-CBBA-42CD-8476-A69FA17DEB33}">
  <ds:schemaRefs>
    <ds:schemaRef ds:uri="a4cecb87-7127-4cec-8ade-f39cabdda460"/>
    <ds:schemaRef ds:uri="http://purl.org/dc/elements/1.1/"/>
    <ds:schemaRef ds:uri="http://schemas.microsoft.com/office/2006/documentManagement/types"/>
    <ds:schemaRef ds:uri="http://schemas.microsoft.com/office/2006/metadata/properties"/>
    <ds:schemaRef ds:uri="e0533433-c614-42f1-a6db-1e117b426f00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FDC4122-D1B9-4833-BECF-35C513D2299A}">
  <ds:schemaRefs>
    <ds:schemaRef ds:uri="a4cecb87-7127-4cec-8ade-f39cabdda460"/>
    <ds:schemaRef ds:uri="e0533433-c614-42f1-a6db-1e117b426f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4EF80F7-0B9A-4CE5-9AE8-3D93976412F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2465</Words>
  <Application>Microsoft Macintosh PowerPoint</Application>
  <PresentationFormat>Widescreen</PresentationFormat>
  <Paragraphs>474</Paragraphs>
  <Slides>52</Slides>
  <Notes>51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9" baseType="lpstr">
      <vt:lpstr>Calibri</vt:lpstr>
      <vt:lpstr>Source Sans Pro</vt:lpstr>
      <vt:lpstr>Calibri Light</vt:lpstr>
      <vt:lpstr>Arial</vt:lpstr>
      <vt:lpstr>Integral CF Bold</vt:lpstr>
      <vt:lpstr>Andale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MICHIELIN Lucia</dc:creator>
  <cp:lastModifiedBy>Sarah Schöttler</cp:lastModifiedBy>
  <cp:revision>6</cp:revision>
  <dcterms:created xsi:type="dcterms:W3CDTF">2020-12-14T07:57:59Z</dcterms:created>
  <dcterms:modified xsi:type="dcterms:W3CDTF">2024-09-22T13:14:18Z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  <property fmtid="{D5CDD505-2E9C-101B-9397-08002B2CF9AE}" pid="3" name="MediaServiceImageTags">
    <vt:lpwstr/>
  </property>
</Properties>
</file>